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848" r:id="rId5"/>
  </p:sldMasterIdLst>
  <p:notesMasterIdLst>
    <p:notesMasterId r:id="rId18"/>
  </p:notesMasterIdLst>
  <p:handoutMasterIdLst>
    <p:handoutMasterId r:id="rId19"/>
  </p:handoutMasterIdLst>
  <p:sldIdLst>
    <p:sldId id="256" r:id="rId6"/>
    <p:sldId id="266" r:id="rId7"/>
    <p:sldId id="2145707803" r:id="rId8"/>
    <p:sldId id="2145707692" r:id="rId9"/>
    <p:sldId id="2145707689" r:id="rId10"/>
    <p:sldId id="2145707806" r:id="rId11"/>
    <p:sldId id="2145707808" r:id="rId12"/>
    <p:sldId id="2145707812" r:id="rId13"/>
    <p:sldId id="2145707654" r:id="rId14"/>
    <p:sldId id="2145707676" r:id="rId15"/>
    <p:sldId id="2145707677" r:id="rId16"/>
    <p:sldId id="2145707628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579C"/>
    <a:srgbClr val="4B3C8C"/>
    <a:srgbClr val="2F6436"/>
    <a:srgbClr val="A02E74"/>
    <a:srgbClr val="E998FF"/>
    <a:srgbClr val="DA5BE9"/>
    <a:srgbClr val="E6B43C"/>
    <a:srgbClr val="D13B78"/>
    <a:srgbClr val="C59E41"/>
    <a:srgbClr val="96BE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6"/>
  </p:normalViewPr>
  <p:slideViewPr>
    <p:cSldViewPr snapToGrid="0">
      <p:cViewPr>
        <p:scale>
          <a:sx n="81" d="100"/>
          <a:sy n="81" d="100"/>
        </p:scale>
        <p:origin x="1752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CA8BD-C427-482A-B595-1178E0580298}" type="doc">
      <dgm:prSet loTypeId="urn:microsoft.com/office/officeart/2005/8/layout/hierarchy1" loCatId="hierarchy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es-ES"/>
        </a:p>
      </dgm:t>
    </dgm:pt>
    <dgm:pt modelId="{DDC15B19-09EA-4B77-AEC0-04C053634A2F}">
      <dgm:prSet phldrT="[Texto]" phldr="0" custT="1"/>
      <dgm:spPr>
        <a:solidFill>
          <a:schemeClr val="bg2">
            <a:alpha val="90000"/>
          </a:schemeClr>
        </a:solidFill>
      </dgm:spPr>
      <dgm:t>
        <a:bodyPr/>
        <a:lstStyle/>
        <a:p>
          <a:pPr rtl="0"/>
          <a:r>
            <a:rPr 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Candidatos </a:t>
          </a:r>
        </a:p>
      </dgm:t>
    </dgm:pt>
    <dgm:pt modelId="{557434D4-8EE1-4DAF-BEB6-CF811EAA131C}" type="parTrans" cxnId="{275BC10E-ACA5-470A-AD0C-4B749F361205}">
      <dgm:prSet/>
      <dgm:spPr/>
      <dgm:t>
        <a:bodyPr/>
        <a:lstStyle/>
        <a:p>
          <a:endParaRPr lang="es-ES"/>
        </a:p>
      </dgm:t>
    </dgm:pt>
    <dgm:pt modelId="{34ADD603-1487-4457-BA56-35F250D49C8E}" type="sibTrans" cxnId="{275BC10E-ACA5-470A-AD0C-4B749F361205}">
      <dgm:prSet/>
      <dgm:spPr/>
      <dgm:t>
        <a:bodyPr/>
        <a:lstStyle/>
        <a:p>
          <a:endParaRPr lang="es-ES"/>
        </a:p>
      </dgm:t>
    </dgm:pt>
    <dgm:pt modelId="{D5A1424E-2270-4F78-B882-A294EF6DF679}">
      <dgm:prSet phldrT="[Texto]" phldr="0" custT="1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Partidos y Movimientos políticos</a:t>
          </a:r>
        </a:p>
      </dgm:t>
    </dgm:pt>
    <dgm:pt modelId="{CB9DDD5C-2A8B-4119-A7C1-11F0BD777EB5}" type="parTrans" cxnId="{8C1C1529-72CB-4DDD-A6E8-7FFE739A45DF}">
      <dgm:prSet/>
      <dgm:spPr/>
      <dgm:t>
        <a:bodyPr/>
        <a:lstStyle/>
        <a:p>
          <a:endParaRPr lang="es-ES"/>
        </a:p>
      </dgm:t>
    </dgm:pt>
    <dgm:pt modelId="{E8CBB1F2-3DB8-4EE5-B20D-15B070594E7A}" type="sibTrans" cxnId="{8C1C1529-72CB-4DDD-A6E8-7FFE739A45DF}">
      <dgm:prSet/>
      <dgm:spPr/>
      <dgm:t>
        <a:bodyPr/>
        <a:lstStyle/>
        <a:p>
          <a:endParaRPr lang="es-ES"/>
        </a:p>
      </dgm:t>
    </dgm:pt>
    <dgm:pt modelId="{06A295BE-56AA-4EFB-9528-6247502A976D}">
      <dgm:prSet phldr="0" custT="1"/>
      <dgm:spPr>
        <a:solidFill>
          <a:schemeClr val="bg2">
            <a:alpha val="90000"/>
          </a:schemeClr>
        </a:solidFill>
      </dgm:spPr>
      <dgm:t>
        <a:bodyPr/>
        <a:lstStyle/>
        <a:p>
          <a:r>
            <a:rPr lang="es-ES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Ciudadanos</a:t>
          </a:r>
        </a:p>
      </dgm:t>
    </dgm:pt>
    <dgm:pt modelId="{9086C39B-2E64-482B-B525-6D668D393272}" type="parTrans" cxnId="{E7E0C6EA-6BA0-43B7-814B-89D45F4CBE39}">
      <dgm:prSet/>
      <dgm:spPr/>
      <dgm:t>
        <a:bodyPr/>
        <a:lstStyle/>
        <a:p>
          <a:endParaRPr lang="es-MX"/>
        </a:p>
      </dgm:t>
    </dgm:pt>
    <dgm:pt modelId="{B7F0778C-5AAD-40FD-B6ED-1CAB575AFBA6}" type="sibTrans" cxnId="{E7E0C6EA-6BA0-43B7-814B-89D45F4CBE39}">
      <dgm:prSet/>
      <dgm:spPr/>
      <dgm:t>
        <a:bodyPr/>
        <a:lstStyle/>
        <a:p>
          <a:endParaRPr lang="es-MX"/>
        </a:p>
      </dgm:t>
    </dgm:pt>
    <dgm:pt modelId="{064ECF83-0E43-4E39-8BE5-217104DB7AF6}" type="pres">
      <dgm:prSet presAssocID="{9A5CA8BD-C427-482A-B595-1178E058029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09CFFF7-3C23-4F71-BE0C-EED386231322}" type="pres">
      <dgm:prSet presAssocID="{DDC15B19-09EA-4B77-AEC0-04C053634A2F}" presName="hierRoot1" presStyleCnt="0"/>
      <dgm:spPr/>
    </dgm:pt>
    <dgm:pt modelId="{E97A4DBF-0721-46AA-A8A4-FBC7A846217C}" type="pres">
      <dgm:prSet presAssocID="{DDC15B19-09EA-4B77-AEC0-04C053634A2F}" presName="composite" presStyleCnt="0"/>
      <dgm:spPr/>
    </dgm:pt>
    <dgm:pt modelId="{DF11A943-0399-45CC-B038-D4E481AC2E40}" type="pres">
      <dgm:prSet presAssocID="{DDC15B19-09EA-4B77-AEC0-04C053634A2F}" presName="background" presStyleLbl="node0" presStyleIdx="0" presStyleCnt="3"/>
      <dgm:spPr>
        <a:solidFill>
          <a:schemeClr val="accent4">
            <a:lumMod val="60000"/>
            <a:lumOff val="40000"/>
          </a:schemeClr>
        </a:solidFill>
      </dgm:spPr>
    </dgm:pt>
    <dgm:pt modelId="{866E508B-C386-482A-B40D-C2F3F2C7A091}" type="pres">
      <dgm:prSet presAssocID="{DDC15B19-09EA-4B77-AEC0-04C053634A2F}" presName="text" presStyleLbl="fgAcc0" presStyleIdx="0" presStyleCnt="3">
        <dgm:presLayoutVars>
          <dgm:chPref val="3"/>
        </dgm:presLayoutVars>
      </dgm:prSet>
      <dgm:spPr/>
    </dgm:pt>
    <dgm:pt modelId="{7A66AA66-F36A-498D-9249-668020B27FAC}" type="pres">
      <dgm:prSet presAssocID="{DDC15B19-09EA-4B77-AEC0-04C053634A2F}" presName="hierChild2" presStyleCnt="0"/>
      <dgm:spPr/>
    </dgm:pt>
    <dgm:pt modelId="{FCC61D6B-4616-4FE4-B8BE-48358517FF74}" type="pres">
      <dgm:prSet presAssocID="{D5A1424E-2270-4F78-B882-A294EF6DF679}" presName="hierRoot1" presStyleCnt="0"/>
      <dgm:spPr/>
    </dgm:pt>
    <dgm:pt modelId="{F1B484EC-8DD0-485B-B39E-3DCD3AE329D5}" type="pres">
      <dgm:prSet presAssocID="{D5A1424E-2270-4F78-B882-A294EF6DF679}" presName="composite" presStyleCnt="0"/>
      <dgm:spPr/>
    </dgm:pt>
    <dgm:pt modelId="{354229C5-3B9B-41A9-9BCC-F1FCB09E7E95}" type="pres">
      <dgm:prSet presAssocID="{D5A1424E-2270-4F78-B882-A294EF6DF679}" presName="background" presStyleLbl="node0" presStyleIdx="1" presStyleCnt="3"/>
      <dgm:spPr>
        <a:solidFill>
          <a:schemeClr val="accent4">
            <a:lumMod val="60000"/>
            <a:lumOff val="40000"/>
          </a:schemeClr>
        </a:solidFill>
      </dgm:spPr>
    </dgm:pt>
    <dgm:pt modelId="{FF3CF7D4-BE35-4FC2-9263-145F96F323F2}" type="pres">
      <dgm:prSet presAssocID="{D5A1424E-2270-4F78-B882-A294EF6DF679}" presName="text" presStyleLbl="fgAcc0" presStyleIdx="1" presStyleCnt="3">
        <dgm:presLayoutVars>
          <dgm:chPref val="3"/>
        </dgm:presLayoutVars>
      </dgm:prSet>
      <dgm:spPr/>
    </dgm:pt>
    <dgm:pt modelId="{A2C0A7C4-F258-446C-A03D-AED0BF5B5012}" type="pres">
      <dgm:prSet presAssocID="{D5A1424E-2270-4F78-B882-A294EF6DF679}" presName="hierChild2" presStyleCnt="0"/>
      <dgm:spPr/>
    </dgm:pt>
    <dgm:pt modelId="{47AAEFF0-BEF3-42F2-A8EE-544ED7E3935C}" type="pres">
      <dgm:prSet presAssocID="{06A295BE-56AA-4EFB-9528-6247502A976D}" presName="hierRoot1" presStyleCnt="0"/>
      <dgm:spPr/>
    </dgm:pt>
    <dgm:pt modelId="{E1753B3D-3B50-4C67-867F-49E3E7D56AC1}" type="pres">
      <dgm:prSet presAssocID="{06A295BE-56AA-4EFB-9528-6247502A976D}" presName="composite" presStyleCnt="0"/>
      <dgm:spPr/>
    </dgm:pt>
    <dgm:pt modelId="{AC0AC7BF-030A-459C-A7DE-AEA3E33AE3D5}" type="pres">
      <dgm:prSet presAssocID="{06A295BE-56AA-4EFB-9528-6247502A976D}" presName="background" presStyleLbl="node0" presStyleIdx="2" presStyleCnt="3"/>
      <dgm:spPr>
        <a:solidFill>
          <a:schemeClr val="accent4">
            <a:lumMod val="60000"/>
            <a:lumOff val="40000"/>
          </a:schemeClr>
        </a:solidFill>
      </dgm:spPr>
    </dgm:pt>
    <dgm:pt modelId="{8BE97F21-2F87-4231-9B28-EE59A1422C31}" type="pres">
      <dgm:prSet presAssocID="{06A295BE-56AA-4EFB-9528-6247502A976D}" presName="text" presStyleLbl="fgAcc0" presStyleIdx="2" presStyleCnt="3">
        <dgm:presLayoutVars>
          <dgm:chPref val="3"/>
        </dgm:presLayoutVars>
      </dgm:prSet>
      <dgm:spPr/>
    </dgm:pt>
    <dgm:pt modelId="{306C4071-977F-495E-9EE8-64BE08D3407C}" type="pres">
      <dgm:prSet presAssocID="{06A295BE-56AA-4EFB-9528-6247502A976D}" presName="hierChild2" presStyleCnt="0"/>
      <dgm:spPr/>
    </dgm:pt>
  </dgm:ptLst>
  <dgm:cxnLst>
    <dgm:cxn modelId="{275BC10E-ACA5-470A-AD0C-4B749F361205}" srcId="{9A5CA8BD-C427-482A-B595-1178E0580298}" destId="{DDC15B19-09EA-4B77-AEC0-04C053634A2F}" srcOrd="0" destOrd="0" parTransId="{557434D4-8EE1-4DAF-BEB6-CF811EAA131C}" sibTransId="{34ADD603-1487-4457-BA56-35F250D49C8E}"/>
    <dgm:cxn modelId="{8C1C1529-72CB-4DDD-A6E8-7FFE739A45DF}" srcId="{9A5CA8BD-C427-482A-B595-1178E0580298}" destId="{D5A1424E-2270-4F78-B882-A294EF6DF679}" srcOrd="1" destOrd="0" parTransId="{CB9DDD5C-2A8B-4119-A7C1-11F0BD777EB5}" sibTransId="{E8CBB1F2-3DB8-4EE5-B20D-15B070594E7A}"/>
    <dgm:cxn modelId="{D6D52050-BBB7-4174-9A83-5812B95F8018}" type="presOf" srcId="{9A5CA8BD-C427-482A-B595-1178E0580298}" destId="{064ECF83-0E43-4E39-8BE5-217104DB7AF6}" srcOrd="0" destOrd="0" presId="urn:microsoft.com/office/officeart/2005/8/layout/hierarchy1"/>
    <dgm:cxn modelId="{0C30C8A6-2754-4B81-8C45-73E203D012C9}" type="presOf" srcId="{D5A1424E-2270-4F78-B882-A294EF6DF679}" destId="{FF3CF7D4-BE35-4FC2-9263-145F96F323F2}" srcOrd="0" destOrd="0" presId="urn:microsoft.com/office/officeart/2005/8/layout/hierarchy1"/>
    <dgm:cxn modelId="{587EDDBB-4F94-45AB-B90F-5EF4FB614E85}" type="presOf" srcId="{06A295BE-56AA-4EFB-9528-6247502A976D}" destId="{8BE97F21-2F87-4231-9B28-EE59A1422C31}" srcOrd="0" destOrd="0" presId="urn:microsoft.com/office/officeart/2005/8/layout/hierarchy1"/>
    <dgm:cxn modelId="{E7E0C6EA-6BA0-43B7-814B-89D45F4CBE39}" srcId="{9A5CA8BD-C427-482A-B595-1178E0580298}" destId="{06A295BE-56AA-4EFB-9528-6247502A976D}" srcOrd="2" destOrd="0" parTransId="{9086C39B-2E64-482B-B525-6D668D393272}" sibTransId="{B7F0778C-5AAD-40FD-B6ED-1CAB575AFBA6}"/>
    <dgm:cxn modelId="{2EE6BDFD-BBD7-42B7-9CD0-FE61B258B5CB}" type="presOf" srcId="{DDC15B19-09EA-4B77-AEC0-04C053634A2F}" destId="{866E508B-C386-482A-B40D-C2F3F2C7A091}" srcOrd="0" destOrd="0" presId="urn:microsoft.com/office/officeart/2005/8/layout/hierarchy1"/>
    <dgm:cxn modelId="{E6E6971B-69CE-48FB-9B22-34856B6D49ED}" type="presParOf" srcId="{064ECF83-0E43-4E39-8BE5-217104DB7AF6}" destId="{D09CFFF7-3C23-4F71-BE0C-EED386231322}" srcOrd="0" destOrd="0" presId="urn:microsoft.com/office/officeart/2005/8/layout/hierarchy1"/>
    <dgm:cxn modelId="{661EE7AA-4883-40DD-93EF-5F99BB13E040}" type="presParOf" srcId="{D09CFFF7-3C23-4F71-BE0C-EED386231322}" destId="{E97A4DBF-0721-46AA-A8A4-FBC7A846217C}" srcOrd="0" destOrd="0" presId="urn:microsoft.com/office/officeart/2005/8/layout/hierarchy1"/>
    <dgm:cxn modelId="{E856E3E6-32B6-4EB6-9943-DBF89190CA49}" type="presParOf" srcId="{E97A4DBF-0721-46AA-A8A4-FBC7A846217C}" destId="{DF11A943-0399-45CC-B038-D4E481AC2E40}" srcOrd="0" destOrd="0" presId="urn:microsoft.com/office/officeart/2005/8/layout/hierarchy1"/>
    <dgm:cxn modelId="{B89E64FC-A10E-49BE-BDD7-F7C7F60C0749}" type="presParOf" srcId="{E97A4DBF-0721-46AA-A8A4-FBC7A846217C}" destId="{866E508B-C386-482A-B40D-C2F3F2C7A091}" srcOrd="1" destOrd="0" presId="urn:microsoft.com/office/officeart/2005/8/layout/hierarchy1"/>
    <dgm:cxn modelId="{5365118B-57CB-4ED3-9192-3E2DD656F753}" type="presParOf" srcId="{D09CFFF7-3C23-4F71-BE0C-EED386231322}" destId="{7A66AA66-F36A-498D-9249-668020B27FAC}" srcOrd="1" destOrd="0" presId="urn:microsoft.com/office/officeart/2005/8/layout/hierarchy1"/>
    <dgm:cxn modelId="{B39DA99D-4552-48DE-8A79-AD2448DD5FCB}" type="presParOf" srcId="{064ECF83-0E43-4E39-8BE5-217104DB7AF6}" destId="{FCC61D6B-4616-4FE4-B8BE-48358517FF74}" srcOrd="1" destOrd="0" presId="urn:microsoft.com/office/officeart/2005/8/layout/hierarchy1"/>
    <dgm:cxn modelId="{D322BFC0-71AC-44D5-97A8-5492F0CE16F3}" type="presParOf" srcId="{FCC61D6B-4616-4FE4-B8BE-48358517FF74}" destId="{F1B484EC-8DD0-485B-B39E-3DCD3AE329D5}" srcOrd="0" destOrd="0" presId="urn:microsoft.com/office/officeart/2005/8/layout/hierarchy1"/>
    <dgm:cxn modelId="{A5B40500-18CB-4856-BEB1-9C128A38232D}" type="presParOf" srcId="{F1B484EC-8DD0-485B-B39E-3DCD3AE329D5}" destId="{354229C5-3B9B-41A9-9BCC-F1FCB09E7E95}" srcOrd="0" destOrd="0" presId="urn:microsoft.com/office/officeart/2005/8/layout/hierarchy1"/>
    <dgm:cxn modelId="{DD2C95EE-64E3-486A-9235-0CB2051FC045}" type="presParOf" srcId="{F1B484EC-8DD0-485B-B39E-3DCD3AE329D5}" destId="{FF3CF7D4-BE35-4FC2-9263-145F96F323F2}" srcOrd="1" destOrd="0" presId="urn:microsoft.com/office/officeart/2005/8/layout/hierarchy1"/>
    <dgm:cxn modelId="{C28BD2F4-BC26-40B5-AEAE-8098E51B3C33}" type="presParOf" srcId="{FCC61D6B-4616-4FE4-B8BE-48358517FF74}" destId="{A2C0A7C4-F258-446C-A03D-AED0BF5B5012}" srcOrd="1" destOrd="0" presId="urn:microsoft.com/office/officeart/2005/8/layout/hierarchy1"/>
    <dgm:cxn modelId="{C0FB587A-7FF3-44BF-ACFB-C3225FA097E2}" type="presParOf" srcId="{064ECF83-0E43-4E39-8BE5-217104DB7AF6}" destId="{47AAEFF0-BEF3-42F2-A8EE-544ED7E3935C}" srcOrd="2" destOrd="0" presId="urn:microsoft.com/office/officeart/2005/8/layout/hierarchy1"/>
    <dgm:cxn modelId="{33E208AC-63B8-4193-9AE1-7DAB1B165E19}" type="presParOf" srcId="{47AAEFF0-BEF3-42F2-A8EE-544ED7E3935C}" destId="{E1753B3D-3B50-4C67-867F-49E3E7D56AC1}" srcOrd="0" destOrd="0" presId="urn:microsoft.com/office/officeart/2005/8/layout/hierarchy1"/>
    <dgm:cxn modelId="{D76D6220-D65B-484C-BCA2-A094DCE5C4BD}" type="presParOf" srcId="{E1753B3D-3B50-4C67-867F-49E3E7D56AC1}" destId="{AC0AC7BF-030A-459C-A7DE-AEA3E33AE3D5}" srcOrd="0" destOrd="0" presId="urn:microsoft.com/office/officeart/2005/8/layout/hierarchy1"/>
    <dgm:cxn modelId="{4A5E7C64-6277-4C89-91EF-A70ADE857679}" type="presParOf" srcId="{E1753B3D-3B50-4C67-867F-49E3E7D56AC1}" destId="{8BE97F21-2F87-4231-9B28-EE59A1422C31}" srcOrd="1" destOrd="0" presId="urn:microsoft.com/office/officeart/2005/8/layout/hierarchy1"/>
    <dgm:cxn modelId="{92A4B38A-7855-4447-A82D-67C252095297}" type="presParOf" srcId="{47AAEFF0-BEF3-42F2-A8EE-544ED7E3935C}" destId="{306C4071-977F-495E-9EE8-64BE08D3407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1A943-0399-45CC-B038-D4E481AC2E40}">
      <dsp:nvSpPr>
        <dsp:cNvPr id="0" name=""/>
        <dsp:cNvSpPr/>
      </dsp:nvSpPr>
      <dsp:spPr>
        <a:xfrm>
          <a:off x="0" y="265239"/>
          <a:ext cx="2980155" cy="189239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66E508B-C386-482A-B40D-C2F3F2C7A091}">
      <dsp:nvSpPr>
        <dsp:cNvPr id="0" name=""/>
        <dsp:cNvSpPr/>
      </dsp:nvSpPr>
      <dsp:spPr>
        <a:xfrm>
          <a:off x="331128" y="579811"/>
          <a:ext cx="2980155" cy="1892398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Candidatos </a:t>
          </a:r>
        </a:p>
      </dsp:txBody>
      <dsp:txXfrm>
        <a:off x="386554" y="635237"/>
        <a:ext cx="2869303" cy="1781546"/>
      </dsp:txXfrm>
    </dsp:sp>
    <dsp:sp modelId="{354229C5-3B9B-41A9-9BCC-F1FCB09E7E95}">
      <dsp:nvSpPr>
        <dsp:cNvPr id="0" name=""/>
        <dsp:cNvSpPr/>
      </dsp:nvSpPr>
      <dsp:spPr>
        <a:xfrm>
          <a:off x="3642412" y="265239"/>
          <a:ext cx="2980155" cy="189239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F3CF7D4-BE35-4FC2-9263-145F96F323F2}">
      <dsp:nvSpPr>
        <dsp:cNvPr id="0" name=""/>
        <dsp:cNvSpPr/>
      </dsp:nvSpPr>
      <dsp:spPr>
        <a:xfrm>
          <a:off x="3973540" y="579811"/>
          <a:ext cx="2980155" cy="1892398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Partidos y Movimientos políticos</a:t>
          </a:r>
        </a:p>
      </dsp:txBody>
      <dsp:txXfrm>
        <a:off x="4028966" y="635237"/>
        <a:ext cx="2869303" cy="1781546"/>
      </dsp:txXfrm>
    </dsp:sp>
    <dsp:sp modelId="{AC0AC7BF-030A-459C-A7DE-AEA3E33AE3D5}">
      <dsp:nvSpPr>
        <dsp:cNvPr id="0" name=""/>
        <dsp:cNvSpPr/>
      </dsp:nvSpPr>
      <dsp:spPr>
        <a:xfrm>
          <a:off x="7284824" y="265239"/>
          <a:ext cx="2980155" cy="189239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E97F21-2F87-4231-9B28-EE59A1422C31}">
      <dsp:nvSpPr>
        <dsp:cNvPr id="0" name=""/>
        <dsp:cNvSpPr/>
      </dsp:nvSpPr>
      <dsp:spPr>
        <a:xfrm>
          <a:off x="7615952" y="579811"/>
          <a:ext cx="2980155" cy="1892398"/>
        </a:xfrm>
        <a:prstGeom prst="roundRect">
          <a:avLst>
            <a:gd name="adj" fmla="val 10000"/>
          </a:avLst>
        </a:prstGeom>
        <a:solidFill>
          <a:schemeClr val="bg2">
            <a:alpha val="9000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rPr>
            <a:t>Ciudadanos</a:t>
          </a:r>
        </a:p>
      </dsp:txBody>
      <dsp:txXfrm>
        <a:off x="7671378" y="635237"/>
        <a:ext cx="2869303" cy="1781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>
              <a:latin typeface="Verdana" panose="020B0604030504040204" pitchFamily="34" charset="0"/>
            </a:endParaRP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>
                <a:latin typeface="Verdana" panose="020B0604030504040204" pitchFamily="34" charset="0"/>
              </a:rPr>
              <a:t>5/07/23</a:t>
            </a:fld>
            <a:endParaRPr lang="es-CO">
              <a:latin typeface="Verdana" panose="020B0604030504040204" pitchFamily="34" charset="0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>
              <a:latin typeface="Verdana" panose="020B0604030504040204" pitchFamily="34" charset="0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>
                <a:latin typeface="Verdana" panose="020B0604030504040204" pitchFamily="34" charset="0"/>
              </a:rPr>
              <a:t>‹Nº›</a:t>
            </a:fld>
            <a:endParaRPr lang="es-CO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DD9C3-99B1-124E-9883-52D6D5D5018A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s-ES"/>
              <a:t>Editar los estilos de texto del patrón
Segundo nivel
Tercer nivel
Cuarto nivel
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FBE339-4C11-B54B-B5DF-0391986FA5E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65441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O"/>
              <a:t>ajuste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138042-9CB6-40BE-929B-4C422615B5C2}" type="slidenum">
              <a:rPr kumimoji="0" lang="es-C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7473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6805B226-F693-E23A-0AC6-0487A3BCF4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100"/>
            <a:ext cx="12191733" cy="685814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C4201D2B-7635-B428-D717-5BAA3AF3AB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28C31B2-286A-C9C4-E01D-E40D72576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1DDB-6CC7-9360-8F7F-08FF87C5D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EC3D685-36E9-396E-8492-722E755FA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86A8BFE-123A-3DB8-E3AA-56997D1C6C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" y="0"/>
            <a:ext cx="12191733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ECFB8FD-B84C-3DA9-3B10-D5FDB36DD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77" y="-149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3B05C927-FCF5-0132-3B83-3AA55DB686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" y="0"/>
            <a:ext cx="12191733" cy="6858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A6FAC-9192-436B-870E-80DDE60983C7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4CBB0B-5D0C-43FE-9043-22172208F6F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érico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687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413F4FFD-A520-FB40-8532-997B75E402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3364"/>
            <a:ext cx="12197979" cy="686136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439711D-8CBB-0642-BEC3-A77BCCFC9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E5B7541-1EA1-2B47-B6AB-B659B1A2A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80821-4E3F-8E4B-9EF7-050E4967A6E9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AAB58E2-5682-CA4B-A8BD-B7DBD7AA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52067A0-BE67-864A-A95E-23CBCC03E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BCC93-FB9E-2C4F-90DA-DADA84A0FAE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75618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AD64394-963E-D625-32AA-BDFC76B6E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F68054-34D7-9279-DFD5-715512BF4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16C35A-4761-CBE9-49AD-2C3A4928C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F03094B-3B2A-4C1A-84F1-903486D2D0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50"/>
            <a:ext cx="12192000" cy="68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73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86C3C8-AA53-33DD-8D84-839DCB40B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D0C5BA-0875-8D94-CE1F-9727C40A1C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B57D8E-6DCE-5FAC-9826-5BBB52C76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E9FFD-FC2E-C99A-4EF9-3AFC0A296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239424-2501-898D-8436-B7D12EB20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543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DA7C7-8112-7B16-31EE-93B97F160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06452B5-558F-5A01-428A-996AEA52A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F98684C-6B32-9B50-DE1D-2708249BB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17BA5-B19F-0BF4-73D9-BC79EDD1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200369-329E-F8A4-A98F-9D4BE6721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00412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69E22E-BD6A-5403-C26C-F76A2083B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52CB4DC-18D1-F0FE-C1F0-A62F2AB13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8DCC5C-2AE6-074C-6F93-96FA58F5A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81E045-6F27-3541-5CF2-B83AEA367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D98E99-2E20-1A9C-35DD-EC45D8444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3331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92B19E-26C3-6F33-B89E-910D8003A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2966145-F164-DFCE-F8AF-576B7FE6C7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16B7BCA-8CD6-E329-F4F7-84CF7A47A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6E6E51D-38DE-1C0C-FECE-82914E3DA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1539690-BC72-1951-F4E5-332DDC8D1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B94FF1C-D41D-63C7-2BA7-A3A1863A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3975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860B1-DF04-DA9D-9870-762BD156E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2967AB-5C55-9EBC-4DA9-999B02AB4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9F190C3-C8B9-7E9F-B962-58D74E404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8459227-519B-0802-9E55-DAE6A3D373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1124AC6-0F57-F6F9-2F1A-F8E3B2D3C6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FEC4F77-A451-1616-5155-51EDB6250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5064B28-33C4-D19A-3628-30196F13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202DD78-FB5F-BBD8-8450-6AE76679A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452326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B28F4-CFCD-8010-16D5-0E9C7F977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6622CB5-B87B-E4C4-69F8-3ADFE598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9BF13C-5D53-AAAC-0F94-0645A2DC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9AA686F-A134-DE0D-41B4-E86C9B33C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0545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C11CCF0-93E7-22CB-48DC-A9D454ED2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74F56CF-4793-36D3-AE0D-C83E16851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8380BA-7920-D450-719B-5119C18B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304276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25096E-85E2-49F9-2600-F4C03BCAE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A59FFE-B3A3-FACE-0ED8-FA0A0E3C2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737DD08-07C9-EE7B-EAE9-45471BD1E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383431-BDAE-4D58-B672-778270F27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C12A119-D8F4-4E90-9F6A-A92CF5AB5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64B41E-B8F4-C956-2FCF-C3A25B4E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25186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4A465-6AD9-6763-E19E-56F7C8E17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379825-AC85-667D-E18F-75343647B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5389893-96EC-46F0-4C2C-F49E6F162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ED33CBB-EF42-1E00-1CC9-8CBE19757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B0F12F7-7A13-17F3-C982-BE13CC495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CFEF62-AB1D-A746-2036-06F56A32F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755084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F1CC6-8D00-B9B6-A0FB-437CC415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2ACF8D-A330-B414-FC22-91EC12C62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E77A9B-227D-4CC8-8830-2EC0D14D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4CFD6B-BEE8-0F6D-6023-D2526F3D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DA8F9B-84B8-CB13-2A5E-A0BC8A8B6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3779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019F36-A44E-0AD1-9C79-23D029AD2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D2C16AE-BBD8-8424-0866-DC5D7BC988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6DDDA86-C007-89E9-F232-641EC7E3E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DD02C6-C525-724F-6237-77095D39D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2EDC247-F73C-8CBD-28B9-89F6DEB8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9259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842174-351A-5C35-E775-1CDC59E17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5D2E68F-9A0D-D89E-ED06-73EDB9E63B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95696-420C-C45E-6F3E-ED258E8D8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BEF4216-2A8E-0656-28FD-6CAD51853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C2FF-6B1B-D345-F657-95FAADED47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0" r:id="rId3"/>
    <p:sldLayoutId id="2147483651" r:id="rId4"/>
    <p:sldLayoutId id="2147483650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844" r:id="rId14"/>
    <p:sldLayoutId id="2147483845" r:id="rId15"/>
    <p:sldLayoutId id="214748367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BA2420E-B846-5C97-7D76-3209AE2E3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6E42F91-FE0E-1BB1-C4AC-E52020825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8459F28-9CA8-3729-336D-A964B7575D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18E64-0FDA-4B04-8234-FEBA3D6904A8}" type="datetimeFigureOut">
              <a:rPr lang="es-CO" smtClean="0"/>
              <a:t>5/07/23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BDD4941-2EED-2EED-90DF-B39DA3ADD3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77C23C-136C-0E25-0D6C-2DB3173DE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2F36F-584E-41C6-A142-6989591D185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849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286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A216511-AC35-1A97-B502-D798DD1E326D}"/>
              </a:ext>
            </a:extLst>
          </p:cNvPr>
          <p:cNvSpPr/>
          <p:nvPr/>
        </p:nvSpPr>
        <p:spPr>
          <a:xfrm>
            <a:off x="810813" y="1787561"/>
            <a:ext cx="6334125" cy="26906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defRPr/>
            </a:pPr>
            <a:r>
              <a:rPr lang="es-MX" sz="4400" b="1" dirty="0">
                <a:solidFill>
                  <a:srgbClr val="504F4E"/>
                </a:solidFill>
                <a:latin typeface="Verdana"/>
                <a:ea typeface="Verdana"/>
              </a:rPr>
              <a:t>Orientaciones</a:t>
            </a:r>
            <a:r>
              <a:rPr kumimoji="0" lang="es-MX" sz="44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/>
                <a:ea typeface="Verdana"/>
              </a:rPr>
              <a:t> para la Formulación de Programas de Gobierno</a:t>
            </a:r>
            <a:endParaRPr lang="es-MX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55389C6-B129-41C3-85BD-25A63747C197}"/>
              </a:ext>
            </a:extLst>
          </p:cNvPr>
          <p:cNvSpPr/>
          <p:nvPr/>
        </p:nvSpPr>
        <p:spPr>
          <a:xfrm>
            <a:off x="810813" y="4919337"/>
            <a:ext cx="7746901" cy="1159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/>
                <a:ea typeface="Verdana"/>
              </a:rPr>
              <a:t>Subdirección General de Descentralización y Desarrollo Territorial</a:t>
            </a:r>
            <a:endParaRPr lang="es-MX" sz="1800" b="0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/>
              <a:ea typeface="Verdana"/>
            </a:endParaRPr>
          </a:p>
          <a:p>
            <a:pPr>
              <a:defRPr/>
            </a:pPr>
            <a:r>
              <a:rPr lang="es-MX" dirty="0">
                <a:solidFill>
                  <a:srgbClr val="504F4E"/>
                </a:solidFill>
                <a:latin typeface="Verdana"/>
                <a:ea typeface="Verdana"/>
              </a:rPr>
              <a:t>Ocaña, Julio </a:t>
            </a:r>
            <a:r>
              <a:rPr kumimoji="0" lang="es-MX" sz="1800" b="0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/>
                <a:ea typeface="Verdana"/>
              </a:rPr>
              <a:t>2023</a:t>
            </a:r>
            <a:endParaRPr kumimoji="0" lang="es-CO" sz="1800" b="0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865276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08B9B72-0869-9B60-196B-70A6B0BD53BF}"/>
              </a:ext>
            </a:extLst>
          </p:cNvPr>
          <p:cNvSpPr/>
          <p:nvPr/>
        </p:nvSpPr>
        <p:spPr>
          <a:xfrm>
            <a:off x="841762" y="1603546"/>
            <a:ext cx="5933792" cy="4490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718820" marR="0" lvl="0" indent="-6286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600" b="1" dirty="0">
                <a:solidFill>
                  <a:srgbClr val="504F4E"/>
                </a:solidFill>
                <a:latin typeface="Verdana"/>
                <a:ea typeface="Verdana"/>
              </a:rPr>
              <a:t>1. </a:t>
            </a:r>
            <a:r>
              <a:rPr lang="es-CO" sz="3600" b="1" dirty="0">
                <a:solidFill>
                  <a:srgbClr val="504F4E"/>
                </a:solidFill>
                <a:latin typeface="Verdana"/>
                <a:ea typeface="Verdana"/>
              </a:rPr>
              <a:t>Estrategia Juntos por el Territorio</a:t>
            </a:r>
            <a:endParaRPr lang="es-ES" sz="3600" dirty="0">
              <a:latin typeface="Verdana"/>
              <a:ea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s-MX" sz="2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endParaRPr kumimoji="0" lang="es-MX" sz="2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9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echa: a la izquierda y derecha 15">
            <a:extLst>
              <a:ext uri="{FF2B5EF4-FFF2-40B4-BE49-F238E27FC236}">
                <a16:creationId xmlns:a16="http://schemas.microsoft.com/office/drawing/2014/main" id="{B4BA7B7A-61F6-0BF5-58B5-955FD1E1CE87}"/>
              </a:ext>
            </a:extLst>
          </p:cNvPr>
          <p:cNvSpPr/>
          <p:nvPr/>
        </p:nvSpPr>
        <p:spPr>
          <a:xfrm>
            <a:off x="3037289" y="4426301"/>
            <a:ext cx="8542215" cy="188075"/>
          </a:xfrm>
          <a:prstGeom prst="left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ángulo 30">
            <a:extLst>
              <a:ext uri="{FF2B5EF4-FFF2-40B4-BE49-F238E27FC236}">
                <a16:creationId xmlns:a16="http://schemas.microsoft.com/office/drawing/2014/main" id="{6D72DF88-C16A-8778-C5E4-04CD9D076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1507091"/>
            <a:ext cx="10534650" cy="821460"/>
          </a:xfrm>
          <a:prstGeom prst="roundRect">
            <a:avLst/>
          </a:prstGeom>
          <a:solidFill>
            <a:schemeClr val="bg1"/>
          </a:solidFill>
          <a:ln w="6350">
            <a:solidFill>
              <a:srgbClr val="FFB727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anchor="ctr" anchorCtr="0">
            <a:noAutofit/>
          </a:bodyPr>
          <a:lstStyle/>
          <a:p>
            <a:pPr marL="182042" marR="0" lvl="0" indent="-63503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alt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s-CO" altLang="en-US" sz="1600" b="1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Acompañar la transición y fortalecimiento de los gobiernos territoriales durante la formulación de Programas de Gobierno 2024 – 2027, el cierre de gestión de los mandatarios salientes, el empalme y la formulación y seguimiento a nuevos Planes de Desarrollo Territorial</a:t>
            </a:r>
            <a:endParaRPr kumimoji="0" lang="es-CO" altLang="en-US" sz="1200" b="1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Montserrat SemiBold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D324ACB-8D87-CC69-B16D-FB508167414F}"/>
              </a:ext>
            </a:extLst>
          </p:cNvPr>
          <p:cNvSpPr txBox="1"/>
          <p:nvPr/>
        </p:nvSpPr>
        <p:spPr>
          <a:xfrm>
            <a:off x="1264863" y="841533"/>
            <a:ext cx="92690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Objetivo</a:t>
            </a:r>
            <a:r>
              <a:rPr kumimoji="0" lang="es-CO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es-CO" sz="2400" b="1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 </a:t>
            </a:r>
            <a:r>
              <a:rPr lang="es-CO" sz="2400" b="1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 Estrategia Juntos por </a:t>
            </a:r>
            <a:r>
              <a:rPr lang="es-CO" sz="2400" b="1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kumimoji="0" lang="es-CO" sz="2400" b="1" i="0" u="none" strike="noStrike" kern="1200" cap="none" spc="0" normalizeH="0" baseline="0" noProof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 Territorio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AEE34CB-ABCA-0B42-0DDE-763CCE01B2E2}"/>
              </a:ext>
            </a:extLst>
          </p:cNvPr>
          <p:cNvSpPr txBox="1"/>
          <p:nvPr/>
        </p:nvSpPr>
        <p:spPr>
          <a:xfrm>
            <a:off x="560378" y="2888607"/>
            <a:ext cx="272767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80975" marR="0" lvl="0" indent="-180975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1 Programas de Gobierno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E77D3E2-853B-CF2E-2DD7-25E4ED1461CB}"/>
              </a:ext>
            </a:extLst>
          </p:cNvPr>
          <p:cNvSpPr/>
          <p:nvPr/>
        </p:nvSpPr>
        <p:spPr>
          <a:xfrm>
            <a:off x="2975449" y="2891483"/>
            <a:ext cx="1630580" cy="355038"/>
          </a:xfrm>
          <a:prstGeom prst="rect">
            <a:avLst/>
          </a:prstGeom>
          <a:solidFill>
            <a:srgbClr val="FDE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Producción de contenidos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30D56261-4AEC-65B9-79E3-A73E61962949}"/>
              </a:ext>
            </a:extLst>
          </p:cNvPr>
          <p:cNvSpPr/>
          <p:nvPr/>
        </p:nvSpPr>
        <p:spPr>
          <a:xfrm>
            <a:off x="3797748" y="3354069"/>
            <a:ext cx="1164419" cy="343704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Producción de contenidos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510340D2-8B5E-50AC-2785-58DE3794F258}"/>
              </a:ext>
            </a:extLst>
          </p:cNvPr>
          <p:cNvSpPr/>
          <p:nvPr/>
        </p:nvSpPr>
        <p:spPr>
          <a:xfrm>
            <a:off x="4995722" y="3354123"/>
            <a:ext cx="3309817" cy="34365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Llegada a territorio</a:t>
            </a:r>
          </a:p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Talleres y asistencia técnica directa ET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2" name="Rectángulo 41">
            <a:extLst>
              <a:ext uri="{FF2B5EF4-FFF2-40B4-BE49-F238E27FC236}">
                <a16:creationId xmlns:a16="http://schemas.microsoft.com/office/drawing/2014/main" id="{DC1EDBAE-07C6-5351-2AA2-FEFAED12323F}"/>
              </a:ext>
            </a:extLst>
          </p:cNvPr>
          <p:cNvSpPr/>
          <p:nvPr/>
        </p:nvSpPr>
        <p:spPr>
          <a:xfrm>
            <a:off x="5200131" y="5118911"/>
            <a:ext cx="2049482" cy="257751"/>
          </a:xfrm>
          <a:prstGeom prst="rect">
            <a:avLst/>
          </a:prstGeom>
          <a:solidFill>
            <a:srgbClr val="FF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Producción de contenidos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id="{BEEFCF6E-EE26-ED61-AB77-56E6DDAEE0B4}"/>
              </a:ext>
            </a:extLst>
          </p:cNvPr>
          <p:cNvSpPr/>
          <p:nvPr/>
        </p:nvSpPr>
        <p:spPr>
          <a:xfrm>
            <a:off x="7273179" y="5111493"/>
            <a:ext cx="4772151" cy="258098"/>
          </a:xfrm>
          <a:prstGeom prst="rect">
            <a:avLst/>
          </a:prstGeom>
          <a:solidFill>
            <a:srgbClr val="FFD5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Llegada a territorio asistencia técnica directa ET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3E3F352A-C7EB-259F-F0AD-1CA3BE01170D}"/>
              </a:ext>
            </a:extLst>
          </p:cNvPr>
          <p:cNvSpPr/>
          <p:nvPr/>
        </p:nvSpPr>
        <p:spPr>
          <a:xfrm>
            <a:off x="6885443" y="3815920"/>
            <a:ext cx="1534657" cy="39783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1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Seminario inducción - ESAP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9DF45F71-FB72-E4FC-A636-EEB13D7A11B0}"/>
              </a:ext>
            </a:extLst>
          </p:cNvPr>
          <p:cNvSpPr txBox="1"/>
          <p:nvPr/>
        </p:nvSpPr>
        <p:spPr>
          <a:xfrm>
            <a:off x="560378" y="3389996"/>
            <a:ext cx="253951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2 Transición de Gobierno</a:t>
            </a:r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id="{264D21C4-BA55-75D1-A1EE-4638BB5AC97D}"/>
              </a:ext>
            </a:extLst>
          </p:cNvPr>
          <p:cNvSpPr/>
          <p:nvPr/>
        </p:nvSpPr>
        <p:spPr>
          <a:xfrm>
            <a:off x="4654428" y="2891483"/>
            <a:ext cx="889300" cy="350213"/>
          </a:xfrm>
          <a:prstGeom prst="rect">
            <a:avLst/>
          </a:prstGeom>
          <a:solidFill>
            <a:srgbClr val="FDE0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Llegada territorio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F5D60837-6398-6757-1CB3-9CD76290294E}"/>
              </a:ext>
            </a:extLst>
          </p:cNvPr>
          <p:cNvSpPr txBox="1"/>
          <p:nvPr/>
        </p:nvSpPr>
        <p:spPr>
          <a:xfrm>
            <a:off x="560378" y="5075749"/>
            <a:ext cx="253951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s-MX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 Nuevos PDT 2024 - 2027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D7676B6E-5ED2-6BE2-051B-65C042E2EA32}"/>
              </a:ext>
            </a:extLst>
          </p:cNvPr>
          <p:cNvGrpSpPr/>
          <p:nvPr/>
        </p:nvGrpSpPr>
        <p:grpSpPr>
          <a:xfrm>
            <a:off x="3039494" y="4352829"/>
            <a:ext cx="619464" cy="355038"/>
            <a:chOff x="2830908" y="4720875"/>
            <a:chExt cx="619464" cy="355038"/>
          </a:xfrm>
        </p:grpSpPr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B7BEF90-6851-4C0F-C6CF-3C9A6AE99808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A47A3395-D82F-B7A8-9973-563959E0FE2E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Abr</a:t>
              </a:r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07020B0D-831A-FD5C-5831-32DCDB5C2F8B}"/>
              </a:ext>
            </a:extLst>
          </p:cNvPr>
          <p:cNvGrpSpPr/>
          <p:nvPr/>
        </p:nvGrpSpPr>
        <p:grpSpPr>
          <a:xfrm>
            <a:off x="8122013" y="4329165"/>
            <a:ext cx="619464" cy="355038"/>
            <a:chOff x="2830908" y="4720875"/>
            <a:chExt cx="619464" cy="355038"/>
          </a:xfrm>
        </p:grpSpPr>
        <p:sp>
          <p:nvSpPr>
            <p:cNvPr id="52" name="Elipse 51">
              <a:extLst>
                <a:ext uri="{FF2B5EF4-FFF2-40B4-BE49-F238E27FC236}">
                  <a16:creationId xmlns:a16="http://schemas.microsoft.com/office/drawing/2014/main" id="{8AE0BCCD-2120-6389-CA0A-85550DA1FD59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3" name="CuadroTexto 52">
              <a:extLst>
                <a:ext uri="{FF2B5EF4-FFF2-40B4-BE49-F238E27FC236}">
                  <a16:creationId xmlns:a16="http://schemas.microsoft.com/office/drawing/2014/main" id="{00D628D8-1BAF-9D6B-2761-4589E9D1751C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Feb</a:t>
              </a:r>
            </a:p>
          </p:txBody>
        </p:sp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255B5A90-235F-41C9-5B21-CFF8EAC87719}"/>
              </a:ext>
            </a:extLst>
          </p:cNvPr>
          <p:cNvGrpSpPr/>
          <p:nvPr/>
        </p:nvGrpSpPr>
        <p:grpSpPr>
          <a:xfrm>
            <a:off x="5955586" y="4329165"/>
            <a:ext cx="619464" cy="355038"/>
            <a:chOff x="2830908" y="4720875"/>
            <a:chExt cx="619464" cy="355038"/>
          </a:xfrm>
        </p:grpSpPr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0A6285F5-C7F7-3F28-52F8-F8C3B6AC8427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CB5D0306-23DE-6A52-0B5A-2F5F9E72DFD3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Oct</a:t>
              </a:r>
            </a:p>
          </p:txBody>
        </p:sp>
      </p:grpSp>
      <p:grpSp>
        <p:nvGrpSpPr>
          <p:cNvPr id="57" name="Grupo 56">
            <a:extLst>
              <a:ext uri="{FF2B5EF4-FFF2-40B4-BE49-F238E27FC236}">
                <a16:creationId xmlns:a16="http://schemas.microsoft.com/office/drawing/2014/main" id="{60B50AAC-E6AF-5CB6-7C4E-E9D75D74A47A}"/>
              </a:ext>
            </a:extLst>
          </p:cNvPr>
          <p:cNvGrpSpPr/>
          <p:nvPr/>
        </p:nvGrpSpPr>
        <p:grpSpPr>
          <a:xfrm>
            <a:off x="7048122" y="4333832"/>
            <a:ext cx="619464" cy="355038"/>
            <a:chOff x="2830908" y="4720875"/>
            <a:chExt cx="619464" cy="355038"/>
          </a:xfrm>
        </p:grpSpPr>
        <p:sp>
          <p:nvSpPr>
            <p:cNvPr id="58" name="Elipse 57">
              <a:extLst>
                <a:ext uri="{FF2B5EF4-FFF2-40B4-BE49-F238E27FC236}">
                  <a16:creationId xmlns:a16="http://schemas.microsoft.com/office/drawing/2014/main" id="{6C3DE595-FD87-6A74-4376-3FEA283AC198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107B305C-65C2-1011-31F8-6AD1791C73B0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Dic</a:t>
              </a:r>
            </a:p>
          </p:txBody>
        </p:sp>
      </p:grpSp>
      <p:grpSp>
        <p:nvGrpSpPr>
          <p:cNvPr id="60" name="Grupo 59">
            <a:extLst>
              <a:ext uri="{FF2B5EF4-FFF2-40B4-BE49-F238E27FC236}">
                <a16:creationId xmlns:a16="http://schemas.microsoft.com/office/drawing/2014/main" id="{DD008C56-656A-8A2A-0AB3-0EF268628541}"/>
              </a:ext>
            </a:extLst>
          </p:cNvPr>
          <p:cNvGrpSpPr/>
          <p:nvPr/>
        </p:nvGrpSpPr>
        <p:grpSpPr>
          <a:xfrm>
            <a:off x="4914176" y="4329165"/>
            <a:ext cx="619464" cy="355038"/>
            <a:chOff x="2830908" y="4720875"/>
            <a:chExt cx="619464" cy="355038"/>
          </a:xfrm>
        </p:grpSpPr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22830956-CA71-B79F-3D32-440FA346ACEF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78A19160-B1D4-5EA9-5428-A88B6EF9DE9E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Ago</a:t>
              </a:r>
              <a:endParaRPr kumimoji="0" lang="es-MX" sz="9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63" name="Grupo 62">
            <a:extLst>
              <a:ext uri="{FF2B5EF4-FFF2-40B4-BE49-F238E27FC236}">
                <a16:creationId xmlns:a16="http://schemas.microsoft.com/office/drawing/2014/main" id="{26099729-352A-E1C2-24E5-F0791183455C}"/>
              </a:ext>
            </a:extLst>
          </p:cNvPr>
          <p:cNvGrpSpPr/>
          <p:nvPr/>
        </p:nvGrpSpPr>
        <p:grpSpPr>
          <a:xfrm>
            <a:off x="3962260" y="4333832"/>
            <a:ext cx="619464" cy="355038"/>
            <a:chOff x="2830908" y="4720875"/>
            <a:chExt cx="619464" cy="355038"/>
          </a:xfrm>
        </p:grpSpPr>
        <p:sp>
          <p:nvSpPr>
            <p:cNvPr id="1024" name="Elipse 1023">
              <a:extLst>
                <a:ext uri="{FF2B5EF4-FFF2-40B4-BE49-F238E27FC236}">
                  <a16:creationId xmlns:a16="http://schemas.microsoft.com/office/drawing/2014/main" id="{61AB4029-D5DE-E2E9-B009-604584E50FA4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25" name="CuadroTexto 1024">
              <a:extLst>
                <a:ext uri="{FF2B5EF4-FFF2-40B4-BE49-F238E27FC236}">
                  <a16:creationId xmlns:a16="http://schemas.microsoft.com/office/drawing/2014/main" id="{82E2F0B8-24D2-5866-C4B6-FF88F8B47C09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Jun</a:t>
              </a:r>
            </a:p>
          </p:txBody>
        </p:sp>
      </p:grpSp>
      <p:grpSp>
        <p:nvGrpSpPr>
          <p:cNvPr id="1027" name="Grupo 1026">
            <a:extLst>
              <a:ext uri="{FF2B5EF4-FFF2-40B4-BE49-F238E27FC236}">
                <a16:creationId xmlns:a16="http://schemas.microsoft.com/office/drawing/2014/main" id="{55B8D11F-77DB-BBA6-BEB3-CB9110CAE3C5}"/>
              </a:ext>
            </a:extLst>
          </p:cNvPr>
          <p:cNvGrpSpPr/>
          <p:nvPr/>
        </p:nvGrpSpPr>
        <p:grpSpPr>
          <a:xfrm>
            <a:off x="10224177" y="4317451"/>
            <a:ext cx="619464" cy="355038"/>
            <a:chOff x="2830908" y="4720875"/>
            <a:chExt cx="619464" cy="355038"/>
          </a:xfrm>
        </p:grpSpPr>
        <p:sp>
          <p:nvSpPr>
            <p:cNvPr id="1028" name="Elipse 1027">
              <a:extLst>
                <a:ext uri="{FF2B5EF4-FFF2-40B4-BE49-F238E27FC236}">
                  <a16:creationId xmlns:a16="http://schemas.microsoft.com/office/drawing/2014/main" id="{CD82F0A3-12AA-60FA-7198-13DBE792C5B5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29" name="CuadroTexto 1028">
              <a:extLst>
                <a:ext uri="{FF2B5EF4-FFF2-40B4-BE49-F238E27FC236}">
                  <a16:creationId xmlns:a16="http://schemas.microsoft.com/office/drawing/2014/main" id="{2E703C05-C8CF-A52C-52C2-178FD60E4482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Jun</a:t>
              </a:r>
            </a:p>
          </p:txBody>
        </p:sp>
      </p:grpSp>
      <p:grpSp>
        <p:nvGrpSpPr>
          <p:cNvPr id="1030" name="Grupo 1029">
            <a:extLst>
              <a:ext uri="{FF2B5EF4-FFF2-40B4-BE49-F238E27FC236}">
                <a16:creationId xmlns:a16="http://schemas.microsoft.com/office/drawing/2014/main" id="{C552F529-24AC-7D09-23D9-F89C26E7C7CB}"/>
              </a:ext>
            </a:extLst>
          </p:cNvPr>
          <p:cNvGrpSpPr/>
          <p:nvPr/>
        </p:nvGrpSpPr>
        <p:grpSpPr>
          <a:xfrm>
            <a:off x="9161059" y="4323308"/>
            <a:ext cx="619464" cy="355038"/>
            <a:chOff x="2830908" y="4720875"/>
            <a:chExt cx="619464" cy="355038"/>
          </a:xfrm>
        </p:grpSpPr>
        <p:sp>
          <p:nvSpPr>
            <p:cNvPr id="1031" name="Elipse 1030">
              <a:extLst>
                <a:ext uri="{FF2B5EF4-FFF2-40B4-BE49-F238E27FC236}">
                  <a16:creationId xmlns:a16="http://schemas.microsoft.com/office/drawing/2014/main" id="{7B6CDECD-C485-0C7B-18D3-504EBDA21AAB}"/>
                </a:ext>
              </a:extLst>
            </p:cNvPr>
            <p:cNvSpPr/>
            <p:nvPr/>
          </p:nvSpPr>
          <p:spPr>
            <a:xfrm>
              <a:off x="2938213" y="4720875"/>
              <a:ext cx="378258" cy="35503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lang="en-US" sz="9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2" name="CuadroTexto 1031">
              <a:extLst>
                <a:ext uri="{FF2B5EF4-FFF2-40B4-BE49-F238E27FC236}">
                  <a16:creationId xmlns:a16="http://schemas.microsoft.com/office/drawing/2014/main" id="{3457B47A-F6BA-6B1F-C92C-B5B467D32137}"/>
                </a:ext>
              </a:extLst>
            </p:cNvPr>
            <p:cNvSpPr txBox="1"/>
            <p:nvPr/>
          </p:nvSpPr>
          <p:spPr>
            <a:xfrm>
              <a:off x="2830908" y="4777121"/>
              <a:ext cx="61946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s-MX" sz="900" b="1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rPr>
                <a:t>Abr</a:t>
              </a:r>
            </a:p>
          </p:txBody>
        </p:sp>
      </p:grpSp>
      <p:sp>
        <p:nvSpPr>
          <p:cNvPr id="1033" name="Flecha: a la derecha 1032">
            <a:extLst>
              <a:ext uri="{FF2B5EF4-FFF2-40B4-BE49-F238E27FC236}">
                <a16:creationId xmlns:a16="http://schemas.microsoft.com/office/drawing/2014/main" id="{60D24995-91C2-3ECF-0989-7BE2CC43F3A3}"/>
              </a:ext>
            </a:extLst>
          </p:cNvPr>
          <p:cNvSpPr/>
          <p:nvPr/>
        </p:nvSpPr>
        <p:spPr>
          <a:xfrm>
            <a:off x="10280207" y="5386503"/>
            <a:ext cx="1857069" cy="423698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Programación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4" name="Rectángulo: esquinas redondeadas 1033">
            <a:extLst>
              <a:ext uri="{FF2B5EF4-FFF2-40B4-BE49-F238E27FC236}">
                <a16:creationId xmlns:a16="http://schemas.microsoft.com/office/drawing/2014/main" id="{0D868B99-E5DF-22B4-A099-8BA37F6DF2C0}"/>
              </a:ext>
            </a:extLst>
          </p:cNvPr>
          <p:cNvSpPr/>
          <p:nvPr/>
        </p:nvSpPr>
        <p:spPr>
          <a:xfrm>
            <a:off x="3140835" y="5804316"/>
            <a:ext cx="8542215" cy="23083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Ejecución y seguimiento a PDT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5" name="Elipse 1034">
            <a:extLst>
              <a:ext uri="{FF2B5EF4-FFF2-40B4-BE49-F238E27FC236}">
                <a16:creationId xmlns:a16="http://schemas.microsoft.com/office/drawing/2014/main" id="{245E2C60-4E75-4032-93F8-7A658DBAFE62}"/>
              </a:ext>
            </a:extLst>
          </p:cNvPr>
          <p:cNvSpPr/>
          <p:nvPr/>
        </p:nvSpPr>
        <p:spPr>
          <a:xfrm>
            <a:off x="157654" y="2952349"/>
            <a:ext cx="257298" cy="247402"/>
          </a:xfrm>
          <a:prstGeom prst="ellipse">
            <a:avLst/>
          </a:prstGeom>
          <a:solidFill>
            <a:schemeClr val="accent6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6" name="Elipse 1035">
            <a:extLst>
              <a:ext uri="{FF2B5EF4-FFF2-40B4-BE49-F238E27FC236}">
                <a16:creationId xmlns:a16="http://schemas.microsoft.com/office/drawing/2014/main" id="{9F0D6062-3FD8-BF39-4EED-EF5E4DB7D6F7}"/>
              </a:ext>
            </a:extLst>
          </p:cNvPr>
          <p:cNvSpPr/>
          <p:nvPr/>
        </p:nvSpPr>
        <p:spPr>
          <a:xfrm>
            <a:off x="157654" y="3440072"/>
            <a:ext cx="257298" cy="247402"/>
          </a:xfrm>
          <a:prstGeom prst="ellipse">
            <a:avLst/>
          </a:prstGeom>
          <a:solidFill>
            <a:srgbClr val="FFFF00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7" name="Elipse 1036">
            <a:extLst>
              <a:ext uri="{FF2B5EF4-FFF2-40B4-BE49-F238E27FC236}">
                <a16:creationId xmlns:a16="http://schemas.microsoft.com/office/drawing/2014/main" id="{5FE69EB0-1BE5-39D5-2C05-CF8916EB7845}"/>
              </a:ext>
            </a:extLst>
          </p:cNvPr>
          <p:cNvSpPr/>
          <p:nvPr/>
        </p:nvSpPr>
        <p:spPr>
          <a:xfrm>
            <a:off x="135932" y="5099355"/>
            <a:ext cx="257298" cy="247402"/>
          </a:xfrm>
          <a:prstGeom prst="ellipse">
            <a:avLst/>
          </a:prstGeom>
          <a:solidFill>
            <a:srgbClr val="C00000"/>
          </a:solidFill>
          <a:ln>
            <a:solidFill>
              <a:srgbClr val="4472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8" name="Imagen 1037">
            <a:extLst>
              <a:ext uri="{FF2B5EF4-FFF2-40B4-BE49-F238E27FC236}">
                <a16:creationId xmlns:a16="http://schemas.microsoft.com/office/drawing/2014/main" id="{CF5C7423-A847-3CF6-C0F9-B836E5C07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13" t="38148" r="46145" b="43889"/>
          <a:stretch/>
        </p:blipFill>
        <p:spPr>
          <a:xfrm>
            <a:off x="8864980" y="2939937"/>
            <a:ext cx="2588664" cy="67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85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D06CBD46-B0D1-D24D-E77C-71E379665D6F}"/>
              </a:ext>
            </a:extLst>
          </p:cNvPr>
          <p:cNvSpPr/>
          <p:nvPr/>
        </p:nvSpPr>
        <p:spPr>
          <a:xfrm>
            <a:off x="1094422" y="1947103"/>
            <a:ext cx="7009054" cy="36997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s-MX" sz="3600" b="1" dirty="0">
                <a:solidFill>
                  <a:srgbClr val="504F4E"/>
                </a:solidFill>
                <a:latin typeface="Verdana"/>
                <a:ea typeface="Verdana"/>
              </a:rPr>
              <a:t>2. Guía Orientaciones para la Formulación y uso de Programas de Gobierno 2024-2027 </a:t>
            </a:r>
          </a:p>
        </p:txBody>
      </p:sp>
    </p:spTree>
    <p:extLst>
      <p:ext uri="{BB962C8B-B14F-4D97-AF65-F5344CB8AC3E}">
        <p14:creationId xmlns:p14="http://schemas.microsoft.com/office/powerpoint/2010/main" val="282785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717E0540-3365-CD9B-C3FA-339B9FB3887D}"/>
              </a:ext>
            </a:extLst>
          </p:cNvPr>
          <p:cNvSpPr/>
          <p:nvPr/>
        </p:nvSpPr>
        <p:spPr>
          <a:xfrm>
            <a:off x="8039937" y="2112094"/>
            <a:ext cx="3794356" cy="411778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1746794" y="324506"/>
            <a:ext cx="758428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2800" b="1" dirty="0">
                <a:solidFill>
                  <a:srgbClr val="504F4E"/>
                </a:solidFill>
                <a:latin typeface="Verdana"/>
                <a:ea typeface="Verdana"/>
              </a:rPr>
              <a:t>Contexto</a:t>
            </a:r>
            <a:endParaRPr lang="es-CO" sz="2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DE2076-2A41-6682-D9F0-F41CE6BFCA21}"/>
              </a:ext>
            </a:extLst>
          </p:cNvPr>
          <p:cNvSpPr txBox="1"/>
          <p:nvPr/>
        </p:nvSpPr>
        <p:spPr>
          <a:xfrm>
            <a:off x="286459" y="2130573"/>
            <a:ext cx="30788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 el instrumento </a:t>
            </a:r>
            <a:r>
              <a:rPr kumimoji="0" lang="es-MX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que activa la relación de la ciudadanía y candidatos sobre las propuestas y compromisos de desarrollo. 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Voto programático. 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Es el </a:t>
            </a:r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mecanismo de participación </a:t>
            </a:r>
            <a:r>
              <a:rPr lang="es-CO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mediante el cual los ciudadanos que votan imponen como mandato al elegido el </a:t>
            </a:r>
            <a:r>
              <a:rPr lang="es-CO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cumplimiento del programa de gobierno</a:t>
            </a:r>
            <a:r>
              <a:rPr lang="es-CO" sz="120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8F0B4E6-05E5-9CA7-49BF-1656662AB065}"/>
              </a:ext>
            </a:extLst>
          </p:cNvPr>
          <p:cNvSpPr/>
          <p:nvPr/>
        </p:nvSpPr>
        <p:spPr>
          <a:xfrm>
            <a:off x="3515593" y="3671153"/>
            <a:ext cx="4073338" cy="83099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F907797-AA96-69AF-3898-73BDC3E0ED6C}"/>
              </a:ext>
            </a:extLst>
          </p:cNvPr>
          <p:cNvSpPr/>
          <p:nvPr/>
        </p:nvSpPr>
        <p:spPr>
          <a:xfrm>
            <a:off x="3444737" y="3722898"/>
            <a:ext cx="4027698" cy="722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promover que el voto sea programático? </a:t>
            </a: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FC048D5-A859-658C-3BA3-EB6070B184B3}"/>
              </a:ext>
            </a:extLst>
          </p:cNvPr>
          <p:cNvSpPr/>
          <p:nvPr/>
        </p:nvSpPr>
        <p:spPr>
          <a:xfrm>
            <a:off x="304405" y="1355799"/>
            <a:ext cx="3078875" cy="600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E609C8E-F55B-C64C-676D-9212D1AD7326}"/>
              </a:ext>
            </a:extLst>
          </p:cNvPr>
          <p:cNvSpPr/>
          <p:nvPr/>
        </p:nvSpPr>
        <p:spPr>
          <a:xfrm>
            <a:off x="180224" y="1273217"/>
            <a:ext cx="3203056" cy="7252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¿Qué es un programa de gobierno?</a:t>
            </a:r>
            <a:endParaRPr lang="es-CO" b="1" dirty="0">
              <a:solidFill>
                <a:srgbClr val="504F4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DC97F15-560F-E20A-C6B6-93CA942D322B}"/>
              </a:ext>
            </a:extLst>
          </p:cNvPr>
          <p:cNvSpPr/>
          <p:nvPr/>
        </p:nvSpPr>
        <p:spPr>
          <a:xfrm>
            <a:off x="8046719" y="1355799"/>
            <a:ext cx="3787573" cy="60064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2400" b="0" i="0" u="none" strike="noStrike" kern="120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C3431CA-35CC-6388-7A91-532CB9599E11}"/>
              </a:ext>
            </a:extLst>
          </p:cNvPr>
          <p:cNvSpPr/>
          <p:nvPr/>
        </p:nvSpPr>
        <p:spPr>
          <a:xfrm>
            <a:off x="8105775" y="1329904"/>
            <a:ext cx="3543300" cy="5778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8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¿Cómo trasciende el programa de gobierno? </a:t>
            </a:r>
            <a:endParaRPr kumimoji="0" lang="es-CO" sz="1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A06D3918-96F6-0FA9-506A-EAFC67683714}"/>
              </a:ext>
            </a:extLst>
          </p:cNvPr>
          <p:cNvGrpSpPr/>
          <p:nvPr/>
        </p:nvGrpSpPr>
        <p:grpSpPr>
          <a:xfrm>
            <a:off x="623327" y="4141775"/>
            <a:ext cx="2441030" cy="2441030"/>
            <a:chOff x="4296364" y="1863366"/>
            <a:chExt cx="2441030" cy="2441030"/>
          </a:xfrm>
        </p:grpSpPr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380EBD75-5B37-76F6-6130-0A2946568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51811" y="1894702"/>
              <a:ext cx="1996954" cy="2281039"/>
            </a:xfrm>
            <a:prstGeom prst="rect">
              <a:avLst/>
            </a:prstGeom>
          </p:spPr>
        </p:pic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1D5DA416-D137-E8CC-56E5-12BA0B4C6089}"/>
                </a:ext>
              </a:extLst>
            </p:cNvPr>
            <p:cNvSpPr/>
            <p:nvPr/>
          </p:nvSpPr>
          <p:spPr>
            <a:xfrm>
              <a:off x="4296364" y="1863366"/>
              <a:ext cx="2441030" cy="2441030"/>
            </a:xfrm>
            <a:prstGeom prst="ellipse">
              <a:avLst/>
            </a:prstGeom>
            <a:noFill/>
            <a:ln w="2857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D37E41A-60DA-1B1A-D765-AED741A8EC6F}"/>
              </a:ext>
            </a:extLst>
          </p:cNvPr>
          <p:cNvGrpSpPr/>
          <p:nvPr/>
        </p:nvGrpSpPr>
        <p:grpSpPr>
          <a:xfrm>
            <a:off x="4428011" y="1157108"/>
            <a:ext cx="2441030" cy="2441030"/>
            <a:chOff x="290348" y="2020611"/>
            <a:chExt cx="2441030" cy="2441030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92FA3F9A-6783-2DD7-5808-B9671929C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02857" y="2141361"/>
              <a:ext cx="2016013" cy="2219118"/>
            </a:xfrm>
            <a:prstGeom prst="rect">
              <a:avLst/>
            </a:prstGeom>
          </p:spPr>
        </p:pic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3C7AEBFE-7DA4-3F64-3F59-90F9545F0AD9}"/>
                </a:ext>
              </a:extLst>
            </p:cNvPr>
            <p:cNvSpPr/>
            <p:nvPr/>
          </p:nvSpPr>
          <p:spPr>
            <a:xfrm>
              <a:off x="290348" y="2020611"/>
              <a:ext cx="2441030" cy="2441030"/>
            </a:xfrm>
            <a:prstGeom prst="ellipse">
              <a:avLst/>
            </a:prstGeom>
            <a:noFill/>
            <a:ln w="28575">
              <a:solidFill>
                <a:srgbClr val="99CC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CO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" name="Diagrama de flujo: conector 21">
            <a:extLst>
              <a:ext uri="{FF2B5EF4-FFF2-40B4-BE49-F238E27FC236}">
                <a16:creationId xmlns:a16="http://schemas.microsoft.com/office/drawing/2014/main" id="{2659A318-E202-7D2F-A95A-456D02CDEAFB}"/>
              </a:ext>
            </a:extLst>
          </p:cNvPr>
          <p:cNvSpPr/>
          <p:nvPr/>
        </p:nvSpPr>
        <p:spPr>
          <a:xfrm>
            <a:off x="8133891" y="2275259"/>
            <a:ext cx="410870" cy="427948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:a16="http://schemas.microsoft.com/office/drawing/2014/main" id="{23FEFC3E-0CC5-1657-E372-FDA3B2B8C26F}"/>
              </a:ext>
            </a:extLst>
          </p:cNvPr>
          <p:cNvSpPr/>
          <p:nvPr/>
        </p:nvSpPr>
        <p:spPr>
          <a:xfrm>
            <a:off x="8547062" y="2275259"/>
            <a:ext cx="3137464" cy="4279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Inscribir la candidatura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Entre el 29 de junio y el 29 de julio</a:t>
            </a:r>
          </a:p>
        </p:txBody>
      </p:sp>
      <p:sp>
        <p:nvSpPr>
          <p:cNvPr id="24" name="Diagrama de flujo: conector 23">
            <a:extLst>
              <a:ext uri="{FF2B5EF4-FFF2-40B4-BE49-F238E27FC236}">
                <a16:creationId xmlns:a16="http://schemas.microsoft.com/office/drawing/2014/main" id="{D2621185-428E-7B25-E3FC-73F7CB6B7010}"/>
              </a:ext>
            </a:extLst>
          </p:cNvPr>
          <p:cNvSpPr/>
          <p:nvPr/>
        </p:nvSpPr>
        <p:spPr>
          <a:xfrm>
            <a:off x="8119339" y="4074202"/>
            <a:ext cx="410870" cy="427948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</a:p>
        </p:txBody>
      </p:sp>
      <p:sp>
        <p:nvSpPr>
          <p:cNvPr id="25" name="Rectángulo: esquinas redondeadas 24">
            <a:extLst>
              <a:ext uri="{FF2B5EF4-FFF2-40B4-BE49-F238E27FC236}">
                <a16:creationId xmlns:a16="http://schemas.microsoft.com/office/drawing/2014/main" id="{30995B41-C741-56AA-6A0A-1C5CDC198358}"/>
              </a:ext>
            </a:extLst>
          </p:cNvPr>
          <p:cNvSpPr/>
          <p:nvPr/>
        </p:nvSpPr>
        <p:spPr>
          <a:xfrm>
            <a:off x="8537388" y="3877976"/>
            <a:ext cx="3137464" cy="82800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Serán </a:t>
            </a: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la base para la formulación y aprobación 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de los planes de desarrollo departamentales y municipales 2024 - 2027</a:t>
            </a:r>
          </a:p>
        </p:txBody>
      </p:sp>
      <p:sp>
        <p:nvSpPr>
          <p:cNvPr id="26" name="Diagrama de flujo: conector 25">
            <a:extLst>
              <a:ext uri="{FF2B5EF4-FFF2-40B4-BE49-F238E27FC236}">
                <a16:creationId xmlns:a16="http://schemas.microsoft.com/office/drawing/2014/main" id="{D965800D-CACD-1EC5-264F-8C4255E9EE4F}"/>
              </a:ext>
            </a:extLst>
          </p:cNvPr>
          <p:cNvSpPr/>
          <p:nvPr/>
        </p:nvSpPr>
        <p:spPr>
          <a:xfrm>
            <a:off x="8133891" y="4922693"/>
            <a:ext cx="410870" cy="427948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:a16="http://schemas.microsoft.com/office/drawing/2014/main" id="{3343365F-4A31-C0E6-3E7A-3D36DB8A9794}"/>
              </a:ext>
            </a:extLst>
          </p:cNvPr>
          <p:cNvSpPr/>
          <p:nvPr/>
        </p:nvSpPr>
        <p:spPr>
          <a:xfrm>
            <a:off x="8547062" y="4785997"/>
            <a:ext cx="3137464" cy="72125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Son </a:t>
            </a:r>
            <a:r>
              <a:rPr lang="es-MX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 fuente de </a:t>
            </a:r>
            <a:r>
              <a:rPr lang="es-MX" sz="1200" b="1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seguimiento</a:t>
            </a: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para que los ciudadanos puedan monitorear las apuestas y comproisos de desarrollo</a:t>
            </a:r>
          </a:p>
        </p:txBody>
      </p:sp>
      <p:sp>
        <p:nvSpPr>
          <p:cNvPr id="28" name="Diagrama de flujo: conector 27">
            <a:extLst>
              <a:ext uri="{FF2B5EF4-FFF2-40B4-BE49-F238E27FC236}">
                <a16:creationId xmlns:a16="http://schemas.microsoft.com/office/drawing/2014/main" id="{D77C9B3D-3FD4-B11E-05E0-DD78E25C5237}"/>
              </a:ext>
            </a:extLst>
          </p:cNvPr>
          <p:cNvSpPr/>
          <p:nvPr/>
        </p:nvSpPr>
        <p:spPr>
          <a:xfrm>
            <a:off x="8133891" y="5627963"/>
            <a:ext cx="410870" cy="427948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</a:p>
        </p:txBody>
      </p:sp>
      <p:sp>
        <p:nvSpPr>
          <p:cNvPr id="29" name="Rectángulo: esquinas redondeadas 28">
            <a:extLst>
              <a:ext uri="{FF2B5EF4-FFF2-40B4-BE49-F238E27FC236}">
                <a16:creationId xmlns:a16="http://schemas.microsoft.com/office/drawing/2014/main" id="{0CD47653-F7BD-8103-8226-5D410E8DB357}"/>
              </a:ext>
            </a:extLst>
          </p:cNvPr>
          <p:cNvSpPr/>
          <p:nvPr/>
        </p:nvSpPr>
        <p:spPr>
          <a:xfrm>
            <a:off x="8542340" y="5600838"/>
            <a:ext cx="3137464" cy="53545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Base fundamental para elaborar el </a:t>
            </a:r>
            <a:r>
              <a:rPr kumimoji="0" lang="es-MX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informe de gestión y el empalme </a:t>
            </a:r>
            <a:r>
              <a:rPr kumimoji="0" lang="es-MX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con las administraciones</a:t>
            </a:r>
            <a:endParaRPr kumimoji="0" lang="es-C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0" name="Diagrama de flujo: conector 29">
            <a:extLst>
              <a:ext uri="{FF2B5EF4-FFF2-40B4-BE49-F238E27FC236}">
                <a16:creationId xmlns:a16="http://schemas.microsoft.com/office/drawing/2014/main" id="{95850DFC-0BC6-13CF-707D-C1779A5E47F8}"/>
              </a:ext>
            </a:extLst>
          </p:cNvPr>
          <p:cNvSpPr/>
          <p:nvPr/>
        </p:nvSpPr>
        <p:spPr>
          <a:xfrm>
            <a:off x="8111762" y="3054374"/>
            <a:ext cx="410870" cy="427948"/>
          </a:xfrm>
          <a:prstGeom prst="flowChartConnector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C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</a:p>
        </p:txBody>
      </p:sp>
      <p:sp>
        <p:nvSpPr>
          <p:cNvPr id="31" name="Rectángulo: esquinas redondeadas 30">
            <a:extLst>
              <a:ext uri="{FF2B5EF4-FFF2-40B4-BE49-F238E27FC236}">
                <a16:creationId xmlns:a16="http://schemas.microsoft.com/office/drawing/2014/main" id="{BF5225D2-4001-3C0B-D0DF-325DAC50FDBC}"/>
              </a:ext>
            </a:extLst>
          </p:cNvPr>
          <p:cNvSpPr/>
          <p:nvPr/>
        </p:nvSpPr>
        <p:spPr>
          <a:xfrm>
            <a:off x="8540578" y="2796224"/>
            <a:ext cx="3137464" cy="102495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Durante el proceso electoral </a:t>
            </a:r>
            <a:r>
              <a:rPr kumimoji="0" lang="es-MX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serán la base para que los y las ciudadanas incidan y conozcan las propuestas y puedan elegir libremente a sus mandatarios(as)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F6CC18E-4F60-2BFC-0570-3962201D000E}"/>
              </a:ext>
            </a:extLst>
          </p:cNvPr>
          <p:cNvSpPr txBox="1"/>
          <p:nvPr/>
        </p:nvSpPr>
        <p:spPr>
          <a:xfrm>
            <a:off x="3284178" y="4475551"/>
            <a:ext cx="4304524" cy="212365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>
              <a:defRPr/>
            </a:pPr>
            <a:endParaRPr lang="es-CO" sz="1200" dirty="0"/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es-MX" sz="1200" b="1" dirty="0">
                <a:latin typeface="Verdana" panose="020B0604030504040204" pitchFamily="34" charset="0"/>
                <a:ea typeface="Verdana" panose="020B0604030504040204" pitchFamily="34" charset="0"/>
              </a:rPr>
              <a:t>En un proceso de construcción con la ciudadania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endParaRPr lang="es-MX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es-MX" sz="1200" b="1" dirty="0">
                <a:latin typeface="Verdana" panose="020B0604030504040204" pitchFamily="34" charset="0"/>
                <a:ea typeface="Verdana" panose="020B0604030504040204" pitchFamily="34" charset="0"/>
              </a:rPr>
              <a:t>Promoviendo un sano debate político - ciudadano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endParaRPr lang="es-MX" sz="1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es-MX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Sobre la apuesta de desarrollo del territorio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endParaRPr lang="es-MX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es-MX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Concretando los mandatos o compromisos que se suscriben en el programa de gobierno</a:t>
            </a:r>
          </a:p>
        </p:txBody>
      </p:sp>
    </p:spTree>
    <p:extLst>
      <p:ext uri="{BB962C8B-B14F-4D97-AF65-F5344CB8AC3E}">
        <p14:creationId xmlns:p14="http://schemas.microsoft.com/office/powerpoint/2010/main" val="77891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1746794" y="324506"/>
            <a:ext cx="758428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2800" b="1" dirty="0">
                <a:solidFill>
                  <a:srgbClr val="504F4E"/>
                </a:solidFill>
                <a:latin typeface="Verdana"/>
                <a:ea typeface="Verdana"/>
              </a:rPr>
              <a:t>¿A quién va dirigida?</a:t>
            </a:r>
            <a:endParaRPr kumimoji="0" lang="es-CO" sz="28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/>
              <a:ea typeface="Verdana"/>
            </a:endParaRPr>
          </a:p>
        </p:txBody>
      </p:sp>
      <p:graphicFrame>
        <p:nvGraphicFramePr>
          <p:cNvPr id="2" name="Diagrama 2">
            <a:extLst>
              <a:ext uri="{FF2B5EF4-FFF2-40B4-BE49-F238E27FC236}">
                <a16:creationId xmlns:a16="http://schemas.microsoft.com/office/drawing/2014/main" id="{B69CAC60-5E88-FB88-B34C-D965B301A5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18043224"/>
              </p:ext>
            </p:extLst>
          </p:nvPr>
        </p:nvGraphicFramePr>
        <p:xfrm>
          <a:off x="632604" y="1542692"/>
          <a:ext cx="10596108" cy="27374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15" name="CuadroTexto 814">
            <a:extLst>
              <a:ext uri="{FF2B5EF4-FFF2-40B4-BE49-F238E27FC236}">
                <a16:creationId xmlns:a16="http://schemas.microsoft.com/office/drawing/2014/main" id="{27CC0FE2-EEC0-9B21-6A89-84ADC149A9DB}"/>
              </a:ext>
            </a:extLst>
          </p:cNvPr>
          <p:cNvSpPr txBox="1"/>
          <p:nvPr/>
        </p:nvSpPr>
        <p:spPr>
          <a:xfrm>
            <a:off x="1029420" y="4293079"/>
            <a:ext cx="2843841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O" dirty="0"/>
              <a:t>Orientaciones para elaboración de programas técnicamente estructurados y con propuestas claras y viables para la discusión de la ciudadanía</a:t>
            </a:r>
            <a:endParaRPr lang="es-CO" dirty="0">
              <a:cs typeface="Calibri"/>
            </a:endParaRPr>
          </a:p>
        </p:txBody>
      </p:sp>
      <p:sp>
        <p:nvSpPr>
          <p:cNvPr id="816" name="CuadroTexto 815">
            <a:extLst>
              <a:ext uri="{FF2B5EF4-FFF2-40B4-BE49-F238E27FC236}">
                <a16:creationId xmlns:a16="http://schemas.microsoft.com/office/drawing/2014/main" id="{FDC78DC4-99A7-36AC-D3C5-14EFD36100B3}"/>
              </a:ext>
            </a:extLst>
          </p:cNvPr>
          <p:cNvSpPr txBox="1"/>
          <p:nvPr/>
        </p:nvSpPr>
        <p:spPr>
          <a:xfrm>
            <a:off x="8476890" y="4293079"/>
            <a:ext cx="2886974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O" dirty="0"/>
              <a:t>Elementos de juicio para una elección responsable.</a:t>
            </a:r>
            <a:endParaRPr lang="es-CO" dirty="0">
              <a:cs typeface="Calibri"/>
            </a:endParaRPr>
          </a:p>
          <a:p>
            <a:pPr algn="ctr"/>
            <a:endParaRPr lang="es-CO" dirty="0"/>
          </a:p>
          <a:p>
            <a:pPr algn="ctr"/>
            <a:r>
              <a:rPr lang="es-CO" dirty="0"/>
              <a:t>Importancia que tienen los </a:t>
            </a:r>
            <a:endParaRPr lang="es-CO" dirty="0">
              <a:cs typeface="Calibri" panose="020F0502020204030204"/>
            </a:endParaRPr>
          </a:p>
          <a:p>
            <a:pPr algn="ctr"/>
            <a:r>
              <a:rPr lang="es-CO" dirty="0"/>
              <a:t>programas de gobierno para </a:t>
            </a:r>
          </a:p>
          <a:p>
            <a:pPr algn="ctr"/>
            <a:r>
              <a:rPr lang="es-CO" dirty="0"/>
              <a:t>el futuro de su territorio.</a:t>
            </a:r>
            <a:endParaRPr lang="es-CO" dirty="0">
              <a:cs typeface="Calibri"/>
            </a:endParaRPr>
          </a:p>
        </p:txBody>
      </p:sp>
      <p:sp>
        <p:nvSpPr>
          <p:cNvPr id="831" name="CuadroTexto 830">
            <a:extLst>
              <a:ext uri="{FF2B5EF4-FFF2-40B4-BE49-F238E27FC236}">
                <a16:creationId xmlns:a16="http://schemas.microsoft.com/office/drawing/2014/main" id="{65EFA4B9-B60E-1CB3-10F5-D2927BA76F15}"/>
              </a:ext>
            </a:extLst>
          </p:cNvPr>
          <p:cNvSpPr txBox="1"/>
          <p:nvPr/>
        </p:nvSpPr>
        <p:spPr>
          <a:xfrm>
            <a:off x="4724400" y="4364966"/>
            <a:ext cx="295886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CO" dirty="0"/>
              <a:t>Apoyar la formulación de </a:t>
            </a:r>
            <a:endParaRPr lang="es-CO" dirty="0">
              <a:cs typeface="Calibri"/>
            </a:endParaRPr>
          </a:p>
          <a:p>
            <a:pPr algn="ctr"/>
            <a:r>
              <a:rPr lang="es-CO" dirty="0"/>
              <a:t>programas de gobierno y la mejora de la calidad del proceso </a:t>
            </a:r>
            <a:endParaRPr lang="es-CO" dirty="0">
              <a:cs typeface="Calibri"/>
            </a:endParaRPr>
          </a:p>
          <a:p>
            <a:pPr algn="ctr"/>
            <a:r>
              <a:rPr lang="es-CO" dirty="0"/>
              <a:t>democrático en su </a:t>
            </a:r>
            <a:endParaRPr lang="es-CO" dirty="0">
              <a:cs typeface="Calibri"/>
            </a:endParaRPr>
          </a:p>
          <a:p>
            <a:pPr algn="ctr"/>
            <a:r>
              <a:rPr lang="es-CO" dirty="0"/>
              <a:t>territorio</a:t>
            </a:r>
            <a:endParaRPr lang="en-US" dirty="0">
              <a:cs typeface="Calibri"/>
            </a:endParaRPr>
          </a:p>
          <a:p>
            <a:pPr algn="ctr"/>
            <a:endParaRPr lang="en-US" dirty="0"/>
          </a:p>
          <a:p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6932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2187450" y="170969"/>
            <a:ext cx="69473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504F4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¿Qué características tiene un buen Programa de gobierno?</a:t>
            </a:r>
            <a:endParaRPr kumimoji="0" lang="es-CO" sz="2600" b="1" i="0" u="none" strike="noStrike" kern="1200" cap="none" spc="0" normalizeH="0" baseline="0" noProof="0" dirty="0">
              <a:ln>
                <a:noFill/>
              </a:ln>
              <a:solidFill>
                <a:srgbClr val="504F4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FDE2076-2A41-6682-D9F0-F41CE6BFCA21}"/>
              </a:ext>
            </a:extLst>
          </p:cNvPr>
          <p:cNvSpPr txBox="1"/>
          <p:nvPr/>
        </p:nvSpPr>
        <p:spPr>
          <a:xfrm>
            <a:off x="9069061" y="4763621"/>
            <a:ext cx="2333940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CO"/>
            </a:defPPr>
            <a:lvl1pPr algn="ctr"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Representan el legado que cada candidato(a) quiere dejarle a su comunidad en caso de convertirse en gobernante territorial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38057" y="2464699"/>
            <a:ext cx="16936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 formulan con plena autonomía de los y las candidatos(as)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5625" t="29259" r="23645" b="20186"/>
          <a:stretch/>
        </p:blipFill>
        <p:spPr>
          <a:xfrm>
            <a:off x="775166" y="1541366"/>
            <a:ext cx="952923" cy="881858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759326" y="2580449"/>
            <a:ext cx="21279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Deben ser realistas y basarse en un análisis del desarrollo en cada contexto territorial</a:t>
            </a: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053" t="30234" r="23333" b="18148"/>
          <a:stretch/>
        </p:blipFill>
        <p:spPr>
          <a:xfrm>
            <a:off x="3371852" y="1608626"/>
            <a:ext cx="870212" cy="825329"/>
          </a:xfrm>
          <a:prstGeom prst="rect">
            <a:avLst/>
          </a:prstGeom>
        </p:spPr>
      </p:pic>
      <p:sp>
        <p:nvSpPr>
          <p:cNvPr id="32" name="Rectángulo 31"/>
          <p:cNvSpPr/>
          <p:nvPr/>
        </p:nvSpPr>
        <p:spPr>
          <a:xfrm>
            <a:off x="5575360" y="2485184"/>
            <a:ext cx="21279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Vinculan la participación ciudadana en su formulación y discusión electoral</a:t>
            </a:r>
          </a:p>
        </p:txBody>
      </p:sp>
      <p:pic>
        <p:nvPicPr>
          <p:cNvPr id="33" name="Imagen 32"/>
          <p:cNvPicPr>
            <a:picLocks noChangeAspect="1"/>
          </p:cNvPicPr>
          <p:nvPr/>
        </p:nvPicPr>
        <p:blipFill rotWithShape="1">
          <a:blip r:embed="rId6"/>
          <a:srcRect l="46667" t="23840" r="23772" b="30156"/>
          <a:stretch/>
        </p:blipFill>
        <p:spPr>
          <a:xfrm>
            <a:off x="6158926" y="1559948"/>
            <a:ext cx="893380" cy="782039"/>
          </a:xfrm>
          <a:prstGeom prst="rect">
            <a:avLst/>
          </a:prstGeom>
        </p:spPr>
      </p:pic>
      <p:sp>
        <p:nvSpPr>
          <p:cNvPr id="34" name="Rectángulo 33"/>
          <p:cNvSpPr/>
          <p:nvPr/>
        </p:nvSpPr>
        <p:spPr>
          <a:xfrm>
            <a:off x="8329250" y="2426238"/>
            <a:ext cx="37064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Cuentan con una estructura lógica</a:t>
            </a:r>
            <a:r>
              <a:rPr lang="es-MX" sz="16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 estratégica de las acciones y metas que se esperarían alcanzar durante los cuatro años de gobierno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l="44473" t="29610" r="25176" b="20019"/>
          <a:stretch/>
        </p:blipFill>
        <p:spPr>
          <a:xfrm>
            <a:off x="9862549" y="1520869"/>
            <a:ext cx="883567" cy="824833"/>
          </a:xfrm>
          <a:prstGeom prst="rect">
            <a:avLst/>
          </a:prstGeom>
        </p:spPr>
      </p:pic>
      <p:sp>
        <p:nvSpPr>
          <p:cNvPr id="36" name="Rectángulo 35"/>
          <p:cNvSpPr/>
          <p:nvPr/>
        </p:nvSpPr>
        <p:spPr>
          <a:xfrm>
            <a:off x="338057" y="4640510"/>
            <a:ext cx="22930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Plantean grandes retos o apuestas importantes que permitan cambiar las condiciones para la existencia futura de las poblaciones y los territorios</a:t>
            </a:r>
          </a:p>
        </p:txBody>
      </p:sp>
      <p:sp>
        <p:nvSpPr>
          <p:cNvPr id="37" name="Rectángulo 36"/>
          <p:cNvSpPr/>
          <p:nvPr/>
        </p:nvSpPr>
        <p:spPr>
          <a:xfrm>
            <a:off x="3282129" y="4710765"/>
            <a:ext cx="16051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 viables técnica y financieramente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1600" dirty="0">
                <a:solidFill>
                  <a:prstClr val="black"/>
                </a:solidFill>
                <a:latin typeface="Calibri" panose="020F0502020204030204"/>
              </a:rPr>
              <a:t>Competencias de cada nivel de gobierno</a:t>
            </a:r>
            <a:endParaRPr kumimoji="0" lang="es-MX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5399593" y="4640510"/>
            <a:ext cx="26156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Son éticamente responsables frente las propuestas de cambio que se someten a consideración de la ciudadanía durante el proceso electoral territorial</a:t>
            </a: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 rotWithShape="1">
          <a:blip r:embed="rId8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l="14667" t="21000" r="13667" b="20666"/>
          <a:stretch/>
        </p:blipFill>
        <p:spPr>
          <a:xfrm>
            <a:off x="833201" y="3959352"/>
            <a:ext cx="836851" cy="681158"/>
          </a:xfrm>
          <a:prstGeom prst="rect">
            <a:avLst/>
          </a:prstGeom>
        </p:spPr>
      </p:pic>
      <p:pic>
        <p:nvPicPr>
          <p:cNvPr id="40" name="Imagen 39"/>
          <p:cNvPicPr>
            <a:picLocks noChangeAspect="1"/>
          </p:cNvPicPr>
          <p:nvPr/>
        </p:nvPicPr>
        <p:blipFill rotWithShape="1"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48333" t="41298" r="25834" b="18888"/>
          <a:stretch/>
        </p:blipFill>
        <p:spPr>
          <a:xfrm>
            <a:off x="3472070" y="3985240"/>
            <a:ext cx="873714" cy="757454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10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9063" t="40926" r="27916" b="22407"/>
          <a:stretch/>
        </p:blipFill>
        <p:spPr>
          <a:xfrm>
            <a:off x="6254876" y="3880194"/>
            <a:ext cx="905092" cy="810897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 rotWithShape="1"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4584" t="38518" r="27395" b="17963"/>
          <a:stretch/>
        </p:blipFill>
        <p:spPr>
          <a:xfrm>
            <a:off x="9661725" y="3853802"/>
            <a:ext cx="1041452" cy="90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01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>
            <a:extLst>
              <a:ext uri="{FF2B5EF4-FFF2-40B4-BE49-F238E27FC236}">
                <a16:creationId xmlns:a16="http://schemas.microsoft.com/office/drawing/2014/main" id="{C60321A2-8948-8C51-744E-74E6AA5BFE19}"/>
              </a:ext>
            </a:extLst>
          </p:cNvPr>
          <p:cNvSpPr/>
          <p:nvPr/>
        </p:nvSpPr>
        <p:spPr>
          <a:xfrm>
            <a:off x="6984045" y="1642569"/>
            <a:ext cx="4694477" cy="1614216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72000" tIns="45720" rIns="7200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1" i="0" u="none" strike="noStrike" kern="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/>
              <a:ea typeface="+mn-ea"/>
              <a:cs typeface="+mn-cs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2173796" y="202884"/>
            <a:ext cx="6846875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s-CO" sz="2400" b="1" dirty="0">
                <a:solidFill>
                  <a:srgbClr val="504F4E"/>
                </a:solidFill>
                <a:latin typeface="Verdana"/>
                <a:ea typeface="Verdana"/>
              </a:rPr>
              <a:t>Metodología para elaborar los Programas de gobierno 2024- 2027</a:t>
            </a:r>
            <a:endParaRPr lang="es-CO" sz="2400" b="1" dirty="0">
              <a:solidFill>
                <a:srgbClr val="504F4E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8DBD37EE-1CCD-B8C4-2927-2BB40CF3B164}"/>
              </a:ext>
            </a:extLst>
          </p:cNvPr>
          <p:cNvSpPr/>
          <p:nvPr/>
        </p:nvSpPr>
        <p:spPr>
          <a:xfrm>
            <a:off x="7473338" y="2082307"/>
            <a:ext cx="3818107" cy="105408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45720" rIns="3600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/>
                <a:ea typeface="+mn-ea"/>
                <a:cs typeface="+mn-cs"/>
              </a:rPr>
              <a:t>Proyéctese con una visión clara, técnicamente sustentada y ejecutable en su programa de gobierno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B2DCFC03-76BD-EE99-05DD-AD482C56990A}"/>
              </a:ext>
            </a:extLst>
          </p:cNvPr>
          <p:cNvSpPr/>
          <p:nvPr/>
        </p:nvSpPr>
        <p:spPr>
          <a:xfrm>
            <a:off x="8572936" y="1643477"/>
            <a:ext cx="1451380" cy="258026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lack" pitchFamily="2"/>
                <a:ea typeface="+mn-ea"/>
                <a:cs typeface="+mn-cs"/>
              </a:rPr>
              <a:t>Momento 1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BE763787-2D9A-51D0-C807-2107CD869974}"/>
              </a:ext>
            </a:extLst>
          </p:cNvPr>
          <p:cNvSpPr/>
          <p:nvPr/>
        </p:nvSpPr>
        <p:spPr>
          <a:xfrm>
            <a:off x="6984045" y="3429000"/>
            <a:ext cx="4694476" cy="2438400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72000" tIns="45720" rIns="7200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1" i="0" u="none" strike="noStrike" kern="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 SemiBold"/>
              <a:ea typeface="+mn-ea"/>
              <a:cs typeface="+mn-cs"/>
            </a:endParaRPr>
          </a:p>
        </p:txBody>
      </p:sp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D1E2C76E-5164-1131-ABBD-8C8646BD1D91}"/>
              </a:ext>
            </a:extLst>
          </p:cNvPr>
          <p:cNvSpPr/>
          <p:nvPr/>
        </p:nvSpPr>
        <p:spPr>
          <a:xfrm>
            <a:off x="7571309" y="4133899"/>
            <a:ext cx="3818107" cy="137404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45720" rIns="3600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/>
                <a:ea typeface="+mn-ea"/>
                <a:cs typeface="+mn-cs"/>
              </a:rPr>
              <a:t>Elabore el programa de gobierno, con propuestas que más adelante le permitan dejar un legado importante para su comunidad</a:t>
            </a: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28C6E2E9-4340-FBF3-B4C2-E0C1AC62D0BD}"/>
              </a:ext>
            </a:extLst>
          </p:cNvPr>
          <p:cNvSpPr/>
          <p:nvPr/>
        </p:nvSpPr>
        <p:spPr>
          <a:xfrm>
            <a:off x="8605593" y="3630809"/>
            <a:ext cx="1451380" cy="258026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lack" pitchFamily="2"/>
                <a:ea typeface="+mn-ea"/>
                <a:cs typeface="+mn-cs"/>
              </a:rPr>
              <a:t>Momento 2</a:t>
            </a: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C245307-516E-060B-42CE-7EA4D0525B92}"/>
              </a:ext>
            </a:extLst>
          </p:cNvPr>
          <p:cNvSpPr/>
          <p:nvPr/>
        </p:nvSpPr>
        <p:spPr>
          <a:xfrm>
            <a:off x="480821" y="1494836"/>
            <a:ext cx="4952762" cy="146596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tIns="45720" rIns="36000" bIns="45720" rtlCol="0" anchor="ctr"/>
          <a:lstStyle/>
          <a:p>
            <a:pPr algn="ctr">
              <a:defRPr/>
            </a:pPr>
            <a:r>
              <a:rPr lang="es-MX" kern="0">
                <a:solidFill>
                  <a:schemeClr val="tx1"/>
                </a:solidFill>
                <a:latin typeface="Montserrat SemiBold"/>
              </a:rPr>
              <a:t>Se</a:t>
            </a:r>
            <a:r>
              <a:rPr kumimoji="0" lang="es-MX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 </a:t>
            </a:r>
            <a:r>
              <a:rPr lang="es-MX" kern="0">
                <a:solidFill>
                  <a:schemeClr val="tx1"/>
                </a:solidFill>
                <a:latin typeface="Montserrat SemiBold"/>
              </a:rPr>
              <a:t>proponen</a:t>
            </a:r>
            <a:r>
              <a:rPr kumimoji="0" lang="es-MX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 </a:t>
            </a:r>
            <a:r>
              <a:rPr lang="es-MX" b="1" kern="0">
                <a:solidFill>
                  <a:schemeClr val="tx1">
                    <a:lumMod val="95000"/>
                    <a:lumOff val="5000"/>
                  </a:schemeClr>
                </a:solidFill>
                <a:latin typeface="Montserrat SemiBold"/>
              </a:rPr>
              <a:t>dos</a:t>
            </a:r>
            <a:r>
              <a:rPr kumimoji="0" lang="es-MX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 </a:t>
            </a:r>
            <a:r>
              <a:rPr kumimoji="0" lang="es-MX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momentos y diez pasos</a:t>
            </a:r>
            <a:r>
              <a:rPr lang="es-MX" kern="0">
                <a:solidFill>
                  <a:schemeClr val="tx1"/>
                </a:solidFill>
                <a:latin typeface="Montserrat SemiBold"/>
              </a:rPr>
              <a:t> para</a:t>
            </a:r>
            <a:r>
              <a:rPr kumimoji="0" lang="es-MX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 orientar a los y las candidatos(as) para que logren un proceso técnicamente estructurado</a:t>
            </a:r>
            <a:r>
              <a:rPr lang="es-MX" b="1" kern="0">
                <a:latin typeface="Montserrat SemiBold"/>
              </a:rPr>
              <a:t> </a:t>
            </a:r>
            <a:endParaRPr lang="es-MX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Montserrat SemiBold"/>
            </a:endParaRPr>
          </a:p>
        </p:txBody>
      </p:sp>
      <p:cxnSp>
        <p:nvCxnSpPr>
          <p:cNvPr id="7" name="Conector: angular 6">
            <a:extLst>
              <a:ext uri="{FF2B5EF4-FFF2-40B4-BE49-F238E27FC236}">
                <a16:creationId xmlns:a16="http://schemas.microsoft.com/office/drawing/2014/main" id="{B327A3AB-3EC5-FFE3-4C42-6718D580C39F}"/>
              </a:ext>
            </a:extLst>
          </p:cNvPr>
          <p:cNvCxnSpPr>
            <a:cxnSpLocks/>
            <a:stCxn id="3" idx="3"/>
            <a:endCxn id="37" idx="1"/>
          </p:cNvCxnSpPr>
          <p:nvPr/>
        </p:nvCxnSpPr>
        <p:spPr>
          <a:xfrm>
            <a:off x="5433583" y="2227817"/>
            <a:ext cx="1550462" cy="22186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: angular 7">
            <a:extLst>
              <a:ext uri="{FF2B5EF4-FFF2-40B4-BE49-F238E27FC236}">
                <a16:creationId xmlns:a16="http://schemas.microsoft.com/office/drawing/2014/main" id="{BDD0AE3A-AAE6-54C0-420A-3F3265C01828}"/>
              </a:ext>
            </a:extLst>
          </p:cNvPr>
          <p:cNvCxnSpPr>
            <a:cxnSpLocks/>
            <a:stCxn id="3" idx="3"/>
            <a:endCxn id="40" idx="1"/>
          </p:cNvCxnSpPr>
          <p:nvPr/>
        </p:nvCxnSpPr>
        <p:spPr>
          <a:xfrm>
            <a:off x="5433583" y="2227817"/>
            <a:ext cx="1550462" cy="242038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1367D61D-2A84-2CB0-1AC5-C8BAB98908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92" t="19915" r="18534" b="24261"/>
          <a:stretch/>
        </p:blipFill>
        <p:spPr bwMode="auto">
          <a:xfrm>
            <a:off x="442241" y="3513321"/>
            <a:ext cx="5161280" cy="2800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72615F53-8010-2093-8750-A54E43FD522C}"/>
              </a:ext>
            </a:extLst>
          </p:cNvPr>
          <p:cNvSpPr/>
          <p:nvPr/>
        </p:nvSpPr>
        <p:spPr>
          <a:xfrm>
            <a:off x="1173865" y="6010905"/>
            <a:ext cx="3296652" cy="448682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Black"/>
              </a:rPr>
              <a:t>Sectores de desarrollo de competencia territorial</a:t>
            </a:r>
          </a:p>
        </p:txBody>
      </p:sp>
    </p:spTree>
    <p:extLst>
      <p:ext uri="{BB962C8B-B14F-4D97-AF65-F5344CB8AC3E}">
        <p14:creationId xmlns:p14="http://schemas.microsoft.com/office/powerpoint/2010/main" val="4071776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>
            <a:extLst>
              <a:ext uri="{FF2B5EF4-FFF2-40B4-BE49-F238E27FC236}">
                <a16:creationId xmlns:a16="http://schemas.microsoft.com/office/drawing/2014/main" id="{C60321A2-8948-8C51-744E-74E6AA5BFE19}"/>
              </a:ext>
            </a:extLst>
          </p:cNvPr>
          <p:cNvSpPr/>
          <p:nvPr/>
        </p:nvSpPr>
        <p:spPr>
          <a:xfrm>
            <a:off x="401027" y="2229286"/>
            <a:ext cx="3025521" cy="2882868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72000" tIns="45720" rIns="7200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1" i="0" u="none" strike="noStrike" kern="0" cap="none" spc="0" normalizeH="0" baseline="0" noProof="0" err="1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SemiBold"/>
              <a:ea typeface="+mn-ea"/>
              <a:cs typeface="+mn-cs"/>
            </a:endParaRP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1635808" y="357019"/>
            <a:ext cx="7842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CO" sz="24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Pasos para elaborar un Programa de gobierno</a:t>
            </a: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2C9BABDD-5966-AA60-A5BF-B6F177BE11AE}"/>
              </a:ext>
            </a:extLst>
          </p:cNvPr>
          <p:cNvGrpSpPr/>
          <p:nvPr/>
        </p:nvGrpSpPr>
        <p:grpSpPr>
          <a:xfrm>
            <a:off x="3796169" y="1666685"/>
            <a:ext cx="2299831" cy="2156063"/>
            <a:chOff x="199019" y="3596390"/>
            <a:chExt cx="1751204" cy="2156063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7A1B2C01-7B6B-882C-AC08-131C2447D268}"/>
                </a:ext>
              </a:extLst>
            </p:cNvPr>
            <p:cNvSpPr/>
            <p:nvPr/>
          </p:nvSpPr>
          <p:spPr>
            <a:xfrm>
              <a:off x="199019" y="3596390"/>
              <a:ext cx="327144" cy="2156063"/>
            </a:xfrm>
            <a:prstGeom prst="rect">
              <a:avLst/>
            </a:prstGeom>
            <a:solidFill>
              <a:srgbClr val="A5A5A5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2C8C44BF-0731-F463-6FCF-5C75DA5B12FB}"/>
                </a:ext>
              </a:extLst>
            </p:cNvPr>
            <p:cNvSpPr/>
            <p:nvPr/>
          </p:nvSpPr>
          <p:spPr>
            <a:xfrm>
              <a:off x="526164" y="3596390"/>
              <a:ext cx="1424059" cy="2156063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Pregúntese:</a:t>
              </a:r>
            </a:p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endParaRPr>
            </a:p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¿Cuáles son las</a:t>
              </a:r>
            </a:p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motivaciones que lo(a) llevan para aspirar a</a:t>
              </a:r>
            </a:p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ser alcalde(</a:t>
              </a:r>
              <a:r>
                <a:rPr kumimoji="0" lang="es-MX" sz="1100" b="1" i="0" u="none" strike="noStrike" kern="1200" cap="none" spc="0" normalizeH="0" baseline="0" noProof="0" err="1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sa</a:t>
              </a: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) o gobernador(a)?</a:t>
              </a:r>
            </a:p>
          </p:txBody>
        </p:sp>
      </p:grpSp>
      <p:grpSp>
        <p:nvGrpSpPr>
          <p:cNvPr id="14" name="Group 6">
            <a:extLst>
              <a:ext uri="{FF2B5EF4-FFF2-40B4-BE49-F238E27FC236}">
                <a16:creationId xmlns:a16="http://schemas.microsoft.com/office/drawing/2014/main" id="{EA55E401-2970-52E3-E762-B5A4AA851610}"/>
              </a:ext>
            </a:extLst>
          </p:cNvPr>
          <p:cNvGrpSpPr/>
          <p:nvPr/>
        </p:nvGrpSpPr>
        <p:grpSpPr>
          <a:xfrm>
            <a:off x="8050859" y="1685985"/>
            <a:ext cx="2403197" cy="2156072"/>
            <a:chOff x="1987411" y="3596390"/>
            <a:chExt cx="1720096" cy="2156072"/>
          </a:xfrm>
        </p:grpSpPr>
        <p:sp>
          <p:nvSpPr>
            <p:cNvPr id="15" name="Rectangle 4">
              <a:extLst>
                <a:ext uri="{FF2B5EF4-FFF2-40B4-BE49-F238E27FC236}">
                  <a16:creationId xmlns:a16="http://schemas.microsoft.com/office/drawing/2014/main" id="{A02AE6CE-D86C-AAEA-74A3-1AAA3C74BFCF}"/>
                </a:ext>
              </a:extLst>
            </p:cNvPr>
            <p:cNvSpPr/>
            <p:nvPr/>
          </p:nvSpPr>
          <p:spPr>
            <a:xfrm>
              <a:off x="1987411" y="3596390"/>
              <a:ext cx="323240" cy="2156072"/>
            </a:xfrm>
            <a:prstGeom prst="rect">
              <a:avLst/>
            </a:prstGeom>
            <a:solidFill>
              <a:srgbClr val="9DC3E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F35BE2E1-3F6C-26F3-DFAE-3B6B93CD3E8C}"/>
                </a:ext>
              </a:extLst>
            </p:cNvPr>
            <p:cNvSpPr/>
            <p:nvPr/>
          </p:nvSpPr>
          <p:spPr>
            <a:xfrm>
              <a:off x="2310652" y="3596390"/>
              <a:ext cx="1396855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sng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Determine: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¿Cuál es la visión que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usted tiene del territorio que aspira gobernar?</a:t>
              </a:r>
            </a:p>
          </p:txBody>
        </p:sp>
      </p:grpSp>
      <p:grpSp>
        <p:nvGrpSpPr>
          <p:cNvPr id="17" name="Group 6">
            <a:extLst>
              <a:ext uri="{FF2B5EF4-FFF2-40B4-BE49-F238E27FC236}">
                <a16:creationId xmlns:a16="http://schemas.microsoft.com/office/drawing/2014/main" id="{6878D23B-1E79-9C34-420D-1F6F80FE64D9}"/>
              </a:ext>
            </a:extLst>
          </p:cNvPr>
          <p:cNvGrpSpPr/>
          <p:nvPr/>
        </p:nvGrpSpPr>
        <p:grpSpPr>
          <a:xfrm>
            <a:off x="3796169" y="4113279"/>
            <a:ext cx="2275955" cy="2156072"/>
            <a:chOff x="3952557" y="3596390"/>
            <a:chExt cx="1808932" cy="2156072"/>
          </a:xfrm>
        </p:grpSpPr>
        <p:sp>
          <p:nvSpPr>
            <p:cNvPr id="19" name="Rectangle 5">
              <a:extLst>
                <a:ext uri="{FF2B5EF4-FFF2-40B4-BE49-F238E27FC236}">
                  <a16:creationId xmlns:a16="http://schemas.microsoft.com/office/drawing/2014/main" id="{AA6E278C-AE93-D768-621B-7CF2EAB0B71E}"/>
                </a:ext>
              </a:extLst>
            </p:cNvPr>
            <p:cNvSpPr/>
            <p:nvPr/>
          </p:nvSpPr>
          <p:spPr>
            <a:xfrm>
              <a:off x="4299432" y="3596390"/>
              <a:ext cx="1462057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108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Sea consciente acerca de</a:t>
              </a: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: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¿Qué tanto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conoce de administración pública y de la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dinámica del Estado en general?</a:t>
              </a:r>
            </a:p>
          </p:txBody>
        </p:sp>
        <p:sp>
          <p:nvSpPr>
            <p:cNvPr id="18" name="Rectangle 4">
              <a:extLst>
                <a:ext uri="{FF2B5EF4-FFF2-40B4-BE49-F238E27FC236}">
                  <a16:creationId xmlns:a16="http://schemas.microsoft.com/office/drawing/2014/main" id="{A6976CD1-B6CD-5992-57D2-4705F1E6F9C0}"/>
                </a:ext>
              </a:extLst>
            </p:cNvPr>
            <p:cNvSpPr/>
            <p:nvPr/>
          </p:nvSpPr>
          <p:spPr>
            <a:xfrm>
              <a:off x="3952557" y="3596390"/>
              <a:ext cx="373587" cy="2156072"/>
            </a:xfrm>
            <a:prstGeom prst="rect">
              <a:avLst/>
            </a:prstGeom>
            <a:solidFill>
              <a:srgbClr val="FF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C60FF4FA-F38A-F355-7F5A-40D6AED0D85E}"/>
              </a:ext>
            </a:extLst>
          </p:cNvPr>
          <p:cNvGrpSpPr/>
          <p:nvPr/>
        </p:nvGrpSpPr>
        <p:grpSpPr>
          <a:xfrm>
            <a:off x="8050859" y="4132588"/>
            <a:ext cx="2434113" cy="2156091"/>
            <a:chOff x="5964960" y="3604537"/>
            <a:chExt cx="1967943" cy="2156091"/>
          </a:xfrm>
        </p:grpSpPr>
        <p:sp>
          <p:nvSpPr>
            <p:cNvPr id="21" name="Rectangle 4">
              <a:extLst>
                <a:ext uri="{FF2B5EF4-FFF2-40B4-BE49-F238E27FC236}">
                  <a16:creationId xmlns:a16="http://schemas.microsoft.com/office/drawing/2014/main" id="{A4C50DB3-2656-6DF2-8843-7265BB2FF6C0}"/>
                </a:ext>
              </a:extLst>
            </p:cNvPr>
            <p:cNvSpPr/>
            <p:nvPr/>
          </p:nvSpPr>
          <p:spPr>
            <a:xfrm>
              <a:off x="5964960" y="3604537"/>
              <a:ext cx="380020" cy="215608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5861F7EC-01A4-455E-4730-9B8212A3BBBB}"/>
                </a:ext>
              </a:extLst>
            </p:cNvPr>
            <p:cNvSpPr/>
            <p:nvPr/>
          </p:nvSpPr>
          <p:spPr>
            <a:xfrm>
              <a:off x="6344980" y="3604546"/>
              <a:ext cx="1587923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sng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Enfóquese en</a:t>
              </a: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¿Cuáles podrían ser estas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grandes apuestas o legados que usted quisiera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dejarle a su comunidad?</a:t>
              </a:r>
            </a:p>
          </p:txBody>
        </p:sp>
      </p:grpSp>
      <p:sp>
        <p:nvSpPr>
          <p:cNvPr id="38" name="Rectángulo: esquinas redondeadas 37">
            <a:extLst>
              <a:ext uri="{FF2B5EF4-FFF2-40B4-BE49-F238E27FC236}">
                <a16:creationId xmlns:a16="http://schemas.microsoft.com/office/drawing/2014/main" id="{8DBD37EE-1CCD-B8C4-2927-2BB40CF3B164}"/>
              </a:ext>
            </a:extLst>
          </p:cNvPr>
          <p:cNvSpPr/>
          <p:nvPr/>
        </p:nvSpPr>
        <p:spPr>
          <a:xfrm>
            <a:off x="668813" y="3090674"/>
            <a:ext cx="2412218" cy="156175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Proyéctese con una visión clara, técnicamente sustentada y operativizable en su programa de gobierno</a:t>
            </a:r>
          </a:p>
        </p:txBody>
      </p:sp>
      <p:sp>
        <p:nvSpPr>
          <p:cNvPr id="39" name="Rectangle 4">
            <a:extLst>
              <a:ext uri="{FF2B5EF4-FFF2-40B4-BE49-F238E27FC236}">
                <a16:creationId xmlns:a16="http://schemas.microsoft.com/office/drawing/2014/main" id="{B2DCFC03-76BD-EE99-05DD-AD482C56990A}"/>
              </a:ext>
            </a:extLst>
          </p:cNvPr>
          <p:cNvSpPr/>
          <p:nvPr/>
        </p:nvSpPr>
        <p:spPr>
          <a:xfrm>
            <a:off x="1188097" y="2501931"/>
            <a:ext cx="1451380" cy="258026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 Black" pitchFamily="2"/>
                <a:ea typeface="+mn-ea"/>
                <a:cs typeface="+mn-cs"/>
              </a:rPr>
              <a:t>Momento 1</a:t>
            </a: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522141C4-119B-6067-5C0B-ACE24F33724D}"/>
              </a:ext>
            </a:extLst>
          </p:cNvPr>
          <p:cNvSpPr/>
          <p:nvPr/>
        </p:nvSpPr>
        <p:spPr>
          <a:xfrm>
            <a:off x="6021061" y="2093805"/>
            <a:ext cx="1512999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reconocen los retos personales, profesionales y legales de asumir esta tarea en su contexto particular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6FDF3F-19F4-818B-0BE1-EAA9CC143E46}"/>
              </a:ext>
            </a:extLst>
          </p:cNvPr>
          <p:cNvSpPr/>
          <p:nvPr/>
        </p:nvSpPr>
        <p:spPr>
          <a:xfrm>
            <a:off x="6072124" y="1718269"/>
            <a:ext cx="1446139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F2EC7DC0-1C18-1102-6FA7-4F08F2B3D305}"/>
              </a:ext>
            </a:extLst>
          </p:cNvPr>
          <p:cNvSpPr/>
          <p:nvPr/>
        </p:nvSpPr>
        <p:spPr>
          <a:xfrm>
            <a:off x="6021061" y="4553075"/>
            <a:ext cx="1653985" cy="165807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 establecen el alcance a sus propuestas teniendo en cuenta las funciones y competencias y en contexto multiescalar de su territorio</a:t>
            </a: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BA31B2CB-D9C3-AF37-EB81-AF2D554C5D8E}"/>
              </a:ext>
            </a:extLst>
          </p:cNvPr>
          <p:cNvSpPr/>
          <p:nvPr/>
        </p:nvSpPr>
        <p:spPr>
          <a:xfrm>
            <a:off x="10320589" y="2141452"/>
            <a:ext cx="1611518" cy="163020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enuncian sus ideas de cambio a partir de la visión y el conocimiento que tienen sobre el futuro del territorio</a:t>
            </a:r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5E3E6F46-B9DA-CC9C-94EE-D617B60C306C}"/>
              </a:ext>
            </a:extLst>
          </p:cNvPr>
          <p:cNvSpPr/>
          <p:nvPr/>
        </p:nvSpPr>
        <p:spPr>
          <a:xfrm>
            <a:off x="10403279" y="4565632"/>
            <a:ext cx="1611518" cy="1658074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hacen una proyección personal y técnica de las grandes apuestas o legados más importantes que proponen dejarle a su comunidad</a:t>
            </a:r>
          </a:p>
        </p:txBody>
      </p:sp>
      <p:sp>
        <p:nvSpPr>
          <p:cNvPr id="26" name="Rectangle 4">
            <a:extLst>
              <a:ext uri="{FF2B5EF4-FFF2-40B4-BE49-F238E27FC236}">
                <a16:creationId xmlns:a16="http://schemas.microsoft.com/office/drawing/2014/main" id="{AB0303BE-F77E-8BDA-29EB-CD79156E21E3}"/>
              </a:ext>
            </a:extLst>
          </p:cNvPr>
          <p:cNvSpPr/>
          <p:nvPr/>
        </p:nvSpPr>
        <p:spPr>
          <a:xfrm>
            <a:off x="6142613" y="4160974"/>
            <a:ext cx="1446139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8C54C090-59B2-27C2-A608-94079103956E}"/>
              </a:ext>
            </a:extLst>
          </p:cNvPr>
          <p:cNvSpPr/>
          <p:nvPr/>
        </p:nvSpPr>
        <p:spPr>
          <a:xfrm>
            <a:off x="10403279" y="1738538"/>
            <a:ext cx="1446139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2B45245E-5934-9A84-ED73-4FD494B3FF8F}"/>
              </a:ext>
            </a:extLst>
          </p:cNvPr>
          <p:cNvSpPr/>
          <p:nvPr/>
        </p:nvSpPr>
        <p:spPr>
          <a:xfrm>
            <a:off x="10454056" y="4170166"/>
            <a:ext cx="1446139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614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adroTexto 49">
            <a:extLst>
              <a:ext uri="{FF2B5EF4-FFF2-40B4-BE49-F238E27FC236}">
                <a16:creationId xmlns:a16="http://schemas.microsoft.com/office/drawing/2014/main" id="{C98217B2-60CC-F4F6-1AAC-DBBCC0183BC9}"/>
              </a:ext>
            </a:extLst>
          </p:cNvPr>
          <p:cNvSpPr txBox="1"/>
          <p:nvPr/>
        </p:nvSpPr>
        <p:spPr>
          <a:xfrm>
            <a:off x="1633096" y="368967"/>
            <a:ext cx="78424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2400" b="1" dirty="0">
                <a:solidFill>
                  <a:srgbClr val="504F4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Pasos para elaborar un Programa de gobierno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BE763787-2D9A-51D0-C807-2107CD869974}"/>
              </a:ext>
            </a:extLst>
          </p:cNvPr>
          <p:cNvSpPr/>
          <p:nvPr/>
        </p:nvSpPr>
        <p:spPr>
          <a:xfrm>
            <a:off x="374029" y="1938909"/>
            <a:ext cx="2518134" cy="3547944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72000" tIns="45720" rIns="72000" bIns="45720" anchor="ctr" anchorCtr="0" compatLnSpc="1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O" sz="1200" b="1" i="0" u="none" strike="noStrike" kern="0" cap="none" spc="0" normalizeH="0" baseline="0" noProof="0" err="1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Montserrat SemiBold"/>
              <a:ea typeface="+mn-ea"/>
              <a:cs typeface="+mn-cs"/>
            </a:endParaRPr>
          </a:p>
        </p:txBody>
      </p:sp>
      <p:grpSp>
        <p:nvGrpSpPr>
          <p:cNvPr id="41" name="Group 6">
            <a:extLst>
              <a:ext uri="{FF2B5EF4-FFF2-40B4-BE49-F238E27FC236}">
                <a16:creationId xmlns:a16="http://schemas.microsoft.com/office/drawing/2014/main" id="{44BF5A5D-041D-FE5B-0838-D55F212508BE}"/>
              </a:ext>
            </a:extLst>
          </p:cNvPr>
          <p:cNvGrpSpPr/>
          <p:nvPr/>
        </p:nvGrpSpPr>
        <p:grpSpPr>
          <a:xfrm>
            <a:off x="3018070" y="1497181"/>
            <a:ext cx="1665032" cy="2116687"/>
            <a:chOff x="199019" y="3635766"/>
            <a:chExt cx="1751204" cy="2116687"/>
          </a:xfrm>
        </p:grpSpPr>
        <p:sp>
          <p:nvSpPr>
            <p:cNvPr id="42" name="Rectangle 4">
              <a:extLst>
                <a:ext uri="{FF2B5EF4-FFF2-40B4-BE49-F238E27FC236}">
                  <a16:creationId xmlns:a16="http://schemas.microsoft.com/office/drawing/2014/main" id="{7FBC9F82-58E9-0395-82AC-75A6C9E3DC13}"/>
                </a:ext>
              </a:extLst>
            </p:cNvPr>
            <p:cNvSpPr/>
            <p:nvPr/>
          </p:nvSpPr>
          <p:spPr>
            <a:xfrm>
              <a:off x="199019" y="3635766"/>
              <a:ext cx="389494" cy="2116687"/>
            </a:xfrm>
            <a:prstGeom prst="rect">
              <a:avLst/>
            </a:prstGeom>
            <a:solidFill>
              <a:srgbClr val="A5A5A5"/>
            </a:solidFill>
            <a:ln w="19046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43" name="Rectangle 5">
              <a:extLst>
                <a:ext uri="{FF2B5EF4-FFF2-40B4-BE49-F238E27FC236}">
                  <a16:creationId xmlns:a16="http://schemas.microsoft.com/office/drawing/2014/main" id="{D11D41F9-300E-4B22-C6AC-37C9182E72C5}"/>
                </a:ext>
              </a:extLst>
            </p:cNvPr>
            <p:cNvSpPr/>
            <p:nvPr/>
          </p:nvSpPr>
          <p:spPr>
            <a:xfrm>
              <a:off x="526164" y="3635766"/>
              <a:ext cx="1424059" cy="2116687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826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Ubique los datos relevantes del territorio</a:t>
              </a:r>
            </a:p>
          </p:txBody>
        </p:sp>
      </p:grpSp>
      <p:grpSp>
        <p:nvGrpSpPr>
          <p:cNvPr id="44" name="Group 6">
            <a:extLst>
              <a:ext uri="{FF2B5EF4-FFF2-40B4-BE49-F238E27FC236}">
                <a16:creationId xmlns:a16="http://schemas.microsoft.com/office/drawing/2014/main" id="{8E43B798-1513-67A0-7EC4-B7EF40BC125B}"/>
              </a:ext>
            </a:extLst>
          </p:cNvPr>
          <p:cNvGrpSpPr/>
          <p:nvPr/>
        </p:nvGrpSpPr>
        <p:grpSpPr>
          <a:xfrm>
            <a:off x="6253483" y="1499865"/>
            <a:ext cx="1733181" cy="2116687"/>
            <a:chOff x="1987411" y="3635774"/>
            <a:chExt cx="1697312" cy="2116687"/>
          </a:xfrm>
        </p:grpSpPr>
        <p:sp>
          <p:nvSpPr>
            <p:cNvPr id="45" name="Rectangle 4">
              <a:extLst>
                <a:ext uri="{FF2B5EF4-FFF2-40B4-BE49-F238E27FC236}">
                  <a16:creationId xmlns:a16="http://schemas.microsoft.com/office/drawing/2014/main" id="{BDF4A17F-34F9-E093-4D13-28C784429593}"/>
                </a:ext>
              </a:extLst>
            </p:cNvPr>
            <p:cNvSpPr/>
            <p:nvPr/>
          </p:nvSpPr>
          <p:spPr>
            <a:xfrm>
              <a:off x="1987411" y="3635774"/>
              <a:ext cx="323240" cy="2116687"/>
            </a:xfrm>
            <a:prstGeom prst="rect">
              <a:avLst/>
            </a:prstGeom>
            <a:solidFill>
              <a:srgbClr val="9DC3E6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204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46" name="Rectangle 5">
              <a:extLst>
                <a:ext uri="{FF2B5EF4-FFF2-40B4-BE49-F238E27FC236}">
                  <a16:creationId xmlns:a16="http://schemas.microsoft.com/office/drawing/2014/main" id="{6FCA3829-CE93-EDD6-E622-AD438C261FA9}"/>
                </a:ext>
              </a:extLst>
            </p:cNvPr>
            <p:cNvSpPr/>
            <p:nvPr/>
          </p:nvSpPr>
          <p:spPr>
            <a:xfrm>
              <a:off x="2287868" y="3635775"/>
              <a:ext cx="1396855" cy="2109233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2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Haga un análisis de problemas 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2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potencialidades del territorio</a:t>
              </a:r>
            </a:p>
          </p:txBody>
        </p:sp>
      </p:grpSp>
      <p:sp>
        <p:nvSpPr>
          <p:cNvPr id="54" name="Rectángulo: esquinas redondeadas 53">
            <a:extLst>
              <a:ext uri="{FF2B5EF4-FFF2-40B4-BE49-F238E27FC236}">
                <a16:creationId xmlns:a16="http://schemas.microsoft.com/office/drawing/2014/main" id="{D1E2C76E-5164-1131-ABBD-8C8646BD1D91}"/>
              </a:ext>
            </a:extLst>
          </p:cNvPr>
          <p:cNvSpPr/>
          <p:nvPr/>
        </p:nvSpPr>
        <p:spPr>
          <a:xfrm>
            <a:off x="546048" y="3016370"/>
            <a:ext cx="2124158" cy="193030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Elabore un buen programa de gobierno, con propuestas que más adelante le permitan dejar un legado importante para su comunidad</a:t>
            </a:r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28C6E2E9-4340-FBF3-B4C2-E0C1AC62D0BD}"/>
              </a:ext>
            </a:extLst>
          </p:cNvPr>
          <p:cNvSpPr/>
          <p:nvPr/>
        </p:nvSpPr>
        <p:spPr>
          <a:xfrm>
            <a:off x="940341" y="2409494"/>
            <a:ext cx="1451380" cy="258026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E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 Black" pitchFamily="2"/>
                <a:ea typeface="+mn-ea"/>
                <a:cs typeface="+mn-cs"/>
              </a:rPr>
              <a:t>Momento 2</a:t>
            </a:r>
          </a:p>
        </p:txBody>
      </p:sp>
      <p:grpSp>
        <p:nvGrpSpPr>
          <p:cNvPr id="59" name="Group 6">
            <a:extLst>
              <a:ext uri="{FF2B5EF4-FFF2-40B4-BE49-F238E27FC236}">
                <a16:creationId xmlns:a16="http://schemas.microsoft.com/office/drawing/2014/main" id="{453FBCBE-2346-F937-C963-D20ECD46172A}"/>
              </a:ext>
            </a:extLst>
          </p:cNvPr>
          <p:cNvGrpSpPr/>
          <p:nvPr/>
        </p:nvGrpSpPr>
        <p:grpSpPr>
          <a:xfrm>
            <a:off x="9257923" y="3863471"/>
            <a:ext cx="1607102" cy="2156072"/>
            <a:chOff x="3952557" y="3596390"/>
            <a:chExt cx="1448074" cy="2156072"/>
          </a:xfrm>
        </p:grpSpPr>
        <p:sp>
          <p:nvSpPr>
            <p:cNvPr id="60" name="Rectangle 5">
              <a:extLst>
                <a:ext uri="{FF2B5EF4-FFF2-40B4-BE49-F238E27FC236}">
                  <a16:creationId xmlns:a16="http://schemas.microsoft.com/office/drawing/2014/main" id="{2E4A5C2B-E7AA-5AF8-C563-83D5AFA1F033}"/>
                </a:ext>
              </a:extLst>
            </p:cNvPr>
            <p:cNvSpPr/>
            <p:nvPr/>
          </p:nvSpPr>
          <p:spPr>
            <a:xfrm>
              <a:off x="4299433" y="3596390"/>
              <a:ext cx="1101198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108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Estructure su programa de gobierno 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nivel de ejes</a:t>
              </a:r>
              <a:r>
                <a:rPr lang="es-MX" sz="1100" b="1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Montserrat SemiBold"/>
                </a:rPr>
                <a:t>, compromisos</a:t>
              </a:r>
              <a:r>
                <a:rPr kumimoji="0" lang="es-MX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 y metas para el cuatrienio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2024 - 2027</a:t>
              </a:r>
            </a:p>
          </p:txBody>
        </p:sp>
        <p:sp>
          <p:nvSpPr>
            <p:cNvPr id="61" name="Rectangle 4">
              <a:extLst>
                <a:ext uri="{FF2B5EF4-FFF2-40B4-BE49-F238E27FC236}">
                  <a16:creationId xmlns:a16="http://schemas.microsoft.com/office/drawing/2014/main" id="{61D16D97-40C2-AC5D-840F-665C270BEAA5}"/>
                </a:ext>
              </a:extLst>
            </p:cNvPr>
            <p:cNvSpPr/>
            <p:nvPr/>
          </p:nvSpPr>
          <p:spPr>
            <a:xfrm>
              <a:off x="3952557" y="3596390"/>
              <a:ext cx="373587" cy="2156072"/>
            </a:xfrm>
            <a:prstGeom prst="rect">
              <a:avLst/>
            </a:prstGeom>
            <a:solidFill>
              <a:srgbClr val="00B0F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6</a:t>
              </a:r>
            </a:p>
          </p:txBody>
        </p:sp>
      </p:grp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A570DB74-A221-5418-CFF6-0A1AD66009C6}"/>
              </a:ext>
            </a:extLst>
          </p:cNvPr>
          <p:cNvSpPr/>
          <p:nvPr/>
        </p:nvSpPr>
        <p:spPr>
          <a:xfrm>
            <a:off x="4623840" y="1878481"/>
            <a:ext cx="1281563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cuentan con información suficiente para emprender la formulación estratégica y financiera de sus PG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E9946FF5-D25C-FCD1-8B63-787E54CACA2A}"/>
              </a:ext>
            </a:extLst>
          </p:cNvPr>
          <p:cNvSpPr/>
          <p:nvPr/>
        </p:nvSpPr>
        <p:spPr>
          <a:xfrm>
            <a:off x="4638697" y="1519173"/>
            <a:ext cx="1281563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grpSp>
        <p:nvGrpSpPr>
          <p:cNvPr id="28" name="Group 6">
            <a:extLst>
              <a:ext uri="{FF2B5EF4-FFF2-40B4-BE49-F238E27FC236}">
                <a16:creationId xmlns:a16="http://schemas.microsoft.com/office/drawing/2014/main" id="{6EF7F8B7-9973-3D2A-7B96-A077E83F0E91}"/>
              </a:ext>
            </a:extLst>
          </p:cNvPr>
          <p:cNvGrpSpPr/>
          <p:nvPr/>
        </p:nvGrpSpPr>
        <p:grpSpPr>
          <a:xfrm>
            <a:off x="9266723" y="1501887"/>
            <a:ext cx="1598302" cy="2156072"/>
            <a:chOff x="3952557" y="3596390"/>
            <a:chExt cx="1808932" cy="2156072"/>
          </a:xfrm>
        </p:grpSpPr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id="{F99DF3C2-E3F0-BB11-779B-8B75B90544E0}"/>
                </a:ext>
              </a:extLst>
            </p:cNvPr>
            <p:cNvSpPr/>
            <p:nvPr/>
          </p:nvSpPr>
          <p:spPr>
            <a:xfrm>
              <a:off x="4299432" y="3596390"/>
              <a:ext cx="1462057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108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 Involucre la participación de la ciudadanía</a:t>
              </a:r>
            </a:p>
          </p:txBody>
        </p:sp>
        <p:sp>
          <p:nvSpPr>
            <p:cNvPr id="30" name="Rectangle 4">
              <a:extLst>
                <a:ext uri="{FF2B5EF4-FFF2-40B4-BE49-F238E27FC236}">
                  <a16:creationId xmlns:a16="http://schemas.microsoft.com/office/drawing/2014/main" id="{865791B7-A758-37FE-65EE-D3FDC7B5C81B}"/>
                </a:ext>
              </a:extLst>
            </p:cNvPr>
            <p:cNvSpPr/>
            <p:nvPr/>
          </p:nvSpPr>
          <p:spPr>
            <a:xfrm>
              <a:off x="3952557" y="3596390"/>
              <a:ext cx="373587" cy="2156072"/>
            </a:xfrm>
            <a:prstGeom prst="rect">
              <a:avLst/>
            </a:prstGeom>
            <a:solidFill>
              <a:srgbClr val="FF0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31" name="Group 6">
            <a:extLst>
              <a:ext uri="{FF2B5EF4-FFF2-40B4-BE49-F238E27FC236}">
                <a16:creationId xmlns:a16="http://schemas.microsoft.com/office/drawing/2014/main" id="{BDCB5CDA-4E3A-4C99-7DE2-366EFDDCF63A}"/>
              </a:ext>
            </a:extLst>
          </p:cNvPr>
          <p:cNvGrpSpPr/>
          <p:nvPr/>
        </p:nvGrpSpPr>
        <p:grpSpPr>
          <a:xfrm>
            <a:off x="3021094" y="3863461"/>
            <a:ext cx="1662008" cy="2156091"/>
            <a:chOff x="5964960" y="3604537"/>
            <a:chExt cx="1995930" cy="2156091"/>
          </a:xfrm>
        </p:grpSpPr>
        <p:sp>
          <p:nvSpPr>
            <p:cNvPr id="32" name="Rectangle 4">
              <a:extLst>
                <a:ext uri="{FF2B5EF4-FFF2-40B4-BE49-F238E27FC236}">
                  <a16:creationId xmlns:a16="http://schemas.microsoft.com/office/drawing/2014/main" id="{EF9E0A1D-2CFD-64CF-13F7-638ACBDFFE3E}"/>
                </a:ext>
              </a:extLst>
            </p:cNvPr>
            <p:cNvSpPr/>
            <p:nvPr/>
          </p:nvSpPr>
          <p:spPr>
            <a:xfrm>
              <a:off x="5964960" y="3604537"/>
              <a:ext cx="441100" cy="2156082"/>
            </a:xfrm>
            <a:prstGeom prst="rect">
              <a:avLst/>
            </a:prstGeom>
            <a:solidFill>
              <a:srgbClr val="FFC000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3" name="Rectangle 5">
              <a:extLst>
                <a:ext uri="{FF2B5EF4-FFF2-40B4-BE49-F238E27FC236}">
                  <a16:creationId xmlns:a16="http://schemas.microsoft.com/office/drawing/2014/main" id="{2B3167EF-2433-DD9F-4FE5-D03CB3605548}"/>
                </a:ext>
              </a:extLst>
            </p:cNvPr>
            <p:cNvSpPr/>
            <p:nvPr/>
          </p:nvSpPr>
          <p:spPr>
            <a:xfrm>
              <a:off x="6344979" y="3604546"/>
              <a:ext cx="1615911" cy="215608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Busque referentes nacionales 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regionales para el programa de gobierno</a:t>
              </a:r>
              <a:endParaRPr kumimoji="0" lang="es-MX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endParaRPr>
            </a:p>
          </p:txBody>
        </p:sp>
      </p:grpSp>
      <p:grpSp>
        <p:nvGrpSpPr>
          <p:cNvPr id="34" name="Group 6">
            <a:extLst>
              <a:ext uri="{FF2B5EF4-FFF2-40B4-BE49-F238E27FC236}">
                <a16:creationId xmlns:a16="http://schemas.microsoft.com/office/drawing/2014/main" id="{EFFBDA6A-7917-86B5-0CF4-D9FFD5CF7581}"/>
              </a:ext>
            </a:extLst>
          </p:cNvPr>
          <p:cNvGrpSpPr/>
          <p:nvPr/>
        </p:nvGrpSpPr>
        <p:grpSpPr>
          <a:xfrm>
            <a:off x="6253482" y="3868637"/>
            <a:ext cx="1682358" cy="2156072"/>
            <a:chOff x="1987411" y="3596390"/>
            <a:chExt cx="1468463" cy="2156072"/>
          </a:xfrm>
        </p:grpSpPr>
        <p:sp>
          <p:nvSpPr>
            <p:cNvPr id="35" name="Rectangle 4">
              <a:extLst>
                <a:ext uri="{FF2B5EF4-FFF2-40B4-BE49-F238E27FC236}">
                  <a16:creationId xmlns:a16="http://schemas.microsoft.com/office/drawing/2014/main" id="{1839E5F9-C469-DEA2-90F8-2AA099352D4D}"/>
                </a:ext>
              </a:extLst>
            </p:cNvPr>
            <p:cNvSpPr/>
            <p:nvPr/>
          </p:nvSpPr>
          <p:spPr>
            <a:xfrm>
              <a:off x="1987411" y="3596390"/>
              <a:ext cx="323240" cy="215607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ES" sz="4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ontserrat Black" pitchFamily="2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6" name="Rectangle 5">
              <a:extLst>
                <a:ext uri="{FF2B5EF4-FFF2-40B4-BE49-F238E27FC236}">
                  <a16:creationId xmlns:a16="http://schemas.microsoft.com/office/drawing/2014/main" id="{328CCBAE-4970-0254-822F-79C7C042B6A5}"/>
                </a:ext>
              </a:extLst>
            </p:cNvPr>
            <p:cNvSpPr/>
            <p:nvPr/>
          </p:nvSpPr>
          <p:spPr>
            <a:xfrm>
              <a:off x="2310652" y="3596390"/>
              <a:ext cx="1145222" cy="2156072"/>
            </a:xfrm>
            <a:prstGeom prst="rect">
              <a:avLst/>
            </a:prstGeom>
            <a:solidFill>
              <a:srgbClr val="F2F2F2"/>
            </a:solidFill>
            <a:ln cap="flat">
              <a:noFill/>
              <a:prstDash val="solid"/>
            </a:ln>
          </p:spPr>
          <p:txBody>
            <a:bodyPr vert="horz" wrap="square" lIns="72000" tIns="45720" rIns="72000" bIns="45720" anchor="ctr" anchorCtr="0" compatLnSpc="1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Establezca técnicamente sus apuestas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s-MX" sz="1100" b="1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Montserrat SemiBold"/>
                  <a:ea typeface="+mn-ea"/>
                  <a:cs typeface="+mn-cs"/>
                </a:rPr>
                <a:t>de gobierno</a:t>
              </a:r>
            </a:p>
          </p:txBody>
        </p:sp>
      </p:grpSp>
      <p:sp>
        <p:nvSpPr>
          <p:cNvPr id="62" name="Rectángulo: esquinas redondeadas 61">
            <a:extLst>
              <a:ext uri="{FF2B5EF4-FFF2-40B4-BE49-F238E27FC236}">
                <a16:creationId xmlns:a16="http://schemas.microsoft.com/office/drawing/2014/main" id="{E8E1799D-1AD6-C797-C610-DA85B8904A9F}"/>
              </a:ext>
            </a:extLst>
          </p:cNvPr>
          <p:cNvSpPr/>
          <p:nvPr/>
        </p:nvSpPr>
        <p:spPr>
          <a:xfrm>
            <a:off x="4586756" y="4284151"/>
            <a:ext cx="1446140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ponen en diálogo sus programas de gobierno con el PND y otras agendas de desarrollo que tienen impacto en su territorio</a:t>
            </a:r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27A97537-C1D4-52EB-AC6D-3BB3708CBDB9}"/>
              </a:ext>
            </a:extLst>
          </p:cNvPr>
          <p:cNvSpPr/>
          <p:nvPr/>
        </p:nvSpPr>
        <p:spPr>
          <a:xfrm>
            <a:off x="4657270" y="3863461"/>
            <a:ext cx="1365246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64" name="Rectángulo: esquinas redondeadas 63">
            <a:extLst>
              <a:ext uri="{FF2B5EF4-FFF2-40B4-BE49-F238E27FC236}">
                <a16:creationId xmlns:a16="http://schemas.microsoft.com/office/drawing/2014/main" id="{02F84204-98FF-C302-38E5-FEBBB62E8D33}"/>
              </a:ext>
            </a:extLst>
          </p:cNvPr>
          <p:cNvSpPr/>
          <p:nvPr/>
        </p:nvSpPr>
        <p:spPr>
          <a:xfrm>
            <a:off x="7928245" y="1906549"/>
            <a:ext cx="1120139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tienen claros cuáles son los problemas y potencialidades de desarrollo del territorio</a:t>
            </a:r>
          </a:p>
        </p:txBody>
      </p:sp>
      <p:sp>
        <p:nvSpPr>
          <p:cNvPr id="65" name="Rectangle 4">
            <a:extLst>
              <a:ext uri="{FF2B5EF4-FFF2-40B4-BE49-F238E27FC236}">
                <a16:creationId xmlns:a16="http://schemas.microsoft.com/office/drawing/2014/main" id="{43E1727D-9F82-4266-589A-B65BF8F607E3}"/>
              </a:ext>
            </a:extLst>
          </p:cNvPr>
          <p:cNvSpPr/>
          <p:nvPr/>
        </p:nvSpPr>
        <p:spPr>
          <a:xfrm>
            <a:off x="7893871" y="1499867"/>
            <a:ext cx="1191739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66" name="Rectángulo: esquinas redondeadas 65">
            <a:extLst>
              <a:ext uri="{FF2B5EF4-FFF2-40B4-BE49-F238E27FC236}">
                <a16:creationId xmlns:a16="http://schemas.microsoft.com/office/drawing/2014/main" id="{BA8F6EC5-6642-F4D7-C6C3-591DEDC20170}"/>
              </a:ext>
            </a:extLst>
          </p:cNvPr>
          <p:cNvSpPr/>
          <p:nvPr/>
        </p:nvSpPr>
        <p:spPr>
          <a:xfrm>
            <a:off x="7720794" y="4285637"/>
            <a:ext cx="1200031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establecen cuáles serán las grandes apuestas que le proponen a su comunidad a través del PG</a:t>
            </a:r>
          </a:p>
        </p:txBody>
      </p:sp>
      <p:sp>
        <p:nvSpPr>
          <p:cNvPr id="67" name="Rectangle 4">
            <a:extLst>
              <a:ext uri="{FF2B5EF4-FFF2-40B4-BE49-F238E27FC236}">
                <a16:creationId xmlns:a16="http://schemas.microsoft.com/office/drawing/2014/main" id="{DF586CCA-B2D1-3F8D-4FB1-FBBF9F03C192}"/>
              </a:ext>
            </a:extLst>
          </p:cNvPr>
          <p:cNvSpPr/>
          <p:nvPr/>
        </p:nvSpPr>
        <p:spPr>
          <a:xfrm>
            <a:off x="7732626" y="3879910"/>
            <a:ext cx="1200031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68" name="Rectángulo: esquinas redondeadas 67">
            <a:extLst>
              <a:ext uri="{FF2B5EF4-FFF2-40B4-BE49-F238E27FC236}">
                <a16:creationId xmlns:a16="http://schemas.microsoft.com/office/drawing/2014/main" id="{5B440249-20E3-1561-FA47-E7C42223D5F8}"/>
              </a:ext>
            </a:extLst>
          </p:cNvPr>
          <p:cNvSpPr/>
          <p:nvPr/>
        </p:nvSpPr>
        <p:spPr>
          <a:xfrm>
            <a:off x="10695756" y="1949489"/>
            <a:ext cx="1322161" cy="164722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construyen sus Programas de Gobierno con el concurso amplio y democrático de la ciudadanía</a:t>
            </a:r>
          </a:p>
        </p:txBody>
      </p:sp>
      <p:sp>
        <p:nvSpPr>
          <p:cNvPr id="69" name="Rectangle 4">
            <a:extLst>
              <a:ext uri="{FF2B5EF4-FFF2-40B4-BE49-F238E27FC236}">
                <a16:creationId xmlns:a16="http://schemas.microsoft.com/office/drawing/2014/main" id="{CD449A1E-ACF8-9BFB-DE46-6ED9D5CFF34B}"/>
              </a:ext>
            </a:extLst>
          </p:cNvPr>
          <p:cNvSpPr/>
          <p:nvPr/>
        </p:nvSpPr>
        <p:spPr>
          <a:xfrm>
            <a:off x="10695756" y="1499867"/>
            <a:ext cx="1322161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  <p:sp>
        <p:nvSpPr>
          <p:cNvPr id="70" name="Rectángulo: esquinas redondeadas 69">
            <a:extLst>
              <a:ext uri="{FF2B5EF4-FFF2-40B4-BE49-F238E27FC236}">
                <a16:creationId xmlns:a16="http://schemas.microsoft.com/office/drawing/2014/main" id="{FF0BF6E8-A5E1-1DDA-BD3E-C037FBC2916F}"/>
              </a:ext>
            </a:extLst>
          </p:cNvPr>
          <p:cNvSpPr/>
          <p:nvPr/>
        </p:nvSpPr>
        <p:spPr>
          <a:xfrm>
            <a:off x="10754942" y="4320358"/>
            <a:ext cx="1320398" cy="148989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110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estructuran sus PG de una manera lógica, ordenada y técnicamente sustentable</a:t>
            </a:r>
          </a:p>
        </p:txBody>
      </p:sp>
      <p:sp>
        <p:nvSpPr>
          <p:cNvPr id="71" name="Rectangle 4">
            <a:extLst>
              <a:ext uri="{FF2B5EF4-FFF2-40B4-BE49-F238E27FC236}">
                <a16:creationId xmlns:a16="http://schemas.microsoft.com/office/drawing/2014/main" id="{3277EFD4-208D-85B4-033E-F23D343D075D}"/>
              </a:ext>
            </a:extLst>
          </p:cNvPr>
          <p:cNvSpPr/>
          <p:nvPr/>
        </p:nvSpPr>
        <p:spPr>
          <a:xfrm>
            <a:off x="10783523" y="3863460"/>
            <a:ext cx="1291817" cy="332513"/>
          </a:xfrm>
          <a:prstGeom prst="rect">
            <a:avLst/>
          </a:prstGeom>
          <a:solidFill>
            <a:srgbClr val="FFC00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s-MX" sz="1050" b="1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Montserrat SemiBold"/>
                <a:ea typeface="+mn-ea"/>
                <a:cs typeface="+mn-cs"/>
              </a:rPr>
              <a:t>Los y las candidatos(as)</a:t>
            </a:r>
            <a:endParaRPr kumimoji="0" lang="es-ES" sz="105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Montserrat Black" pitchFamily="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648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67100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25a9a5a-557d-4d58-b7e8-455566e49c7a">
      <Terms xmlns="http://schemas.microsoft.com/office/infopath/2007/PartnerControls"/>
    </lcf76f155ced4ddcb4097134ff3c332f>
    <TaxCatchAll xmlns="21a86abb-5fde-4cb7-9e5f-4a8515e08b58" xsi:nil="true"/>
    <SharedWithUsers xmlns="21a86abb-5fde-4cb7-9e5f-4a8515e08b58">
      <UserInfo>
        <DisplayName>Hugo Fernando Guerra Urrego</DisplayName>
        <AccountId>258</AccountId>
        <AccountType/>
      </UserInfo>
      <UserInfo>
        <DisplayName>Anny Sofia Alvarez</DisplayName>
        <AccountId>411</AccountId>
        <AccountType/>
      </UserInfo>
      <UserInfo>
        <DisplayName>Edgar Bernal Romero</DisplayName>
        <AccountId>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77D126F9B58054EAA0920A8DA463E18" ma:contentTypeVersion="14" ma:contentTypeDescription="Crear nuevo documento." ma:contentTypeScope="" ma:versionID="57dc314e16647838dd0d995944b2b027">
  <xsd:schema xmlns:xsd="http://www.w3.org/2001/XMLSchema" xmlns:xs="http://www.w3.org/2001/XMLSchema" xmlns:p="http://schemas.microsoft.com/office/2006/metadata/properties" xmlns:ns2="525a9a5a-557d-4d58-b7e8-455566e49c7a" xmlns:ns3="21a86abb-5fde-4cb7-9e5f-4a8515e08b58" targetNamespace="http://schemas.microsoft.com/office/2006/metadata/properties" ma:root="true" ma:fieldsID="bcfbfb78b1055c2d415f390e1e7ba0d7" ns2:_="" ns3:_="">
    <xsd:import namespace="525a9a5a-557d-4d58-b7e8-455566e49c7a"/>
    <xsd:import namespace="21a86abb-5fde-4cb7-9e5f-4a8515e0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5a9a5a-557d-4d58-b7e8-455566e49c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Etiquetas de imagen" ma:readOnly="false" ma:fieldId="{5cf76f15-5ced-4ddc-b409-7134ff3c332f}" ma:taxonomyMulti="true" ma:sspId="b62b1f75-36e8-497c-b113-7998821e9f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a86abb-5fde-4cb7-9e5f-4a8515e0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d135d78-a64f-44a1-8bf3-e6d2911b09b4}" ma:internalName="TaxCatchAll" ma:showField="CatchAllData" ma:web="21a86abb-5fde-4cb7-9e5f-4a8515e0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546E65-219D-44D0-80F0-8E624C4BC5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8D0A09-A0AF-4CA6-9DBA-73D0A6A33D3A}">
  <ds:schemaRefs>
    <ds:schemaRef ds:uri="21a86abb-5fde-4cb7-9e5f-4a8515e08b58"/>
    <ds:schemaRef ds:uri="525a9a5a-557d-4d58-b7e8-455566e49c7a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45F29C1-4CC1-427B-A9CE-1BBF039AC900}">
  <ds:schemaRefs>
    <ds:schemaRef ds:uri="21a86abb-5fde-4cb7-9e5f-4a8515e08b58"/>
    <ds:schemaRef ds:uri="525a9a5a-557d-4d58-b7e8-455566e49c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1091</Words>
  <Application>Microsoft Macintosh PowerPoint</Application>
  <PresentationFormat>Panorámica</PresentationFormat>
  <Paragraphs>152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Arial</vt:lpstr>
      <vt:lpstr>Calibri</vt:lpstr>
      <vt:lpstr>Calibri Light</vt:lpstr>
      <vt:lpstr>Montserrat Black</vt:lpstr>
      <vt:lpstr>Montserrat SemiBold</vt:lpstr>
      <vt:lpstr>Verdana</vt:lpstr>
      <vt:lpstr>Tema de Office</vt:lpstr>
      <vt:lpstr>3_Tema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Lisbeth Patricia Buitrago Quevedo</cp:lastModifiedBy>
  <cp:revision>447</cp:revision>
  <dcterms:created xsi:type="dcterms:W3CDTF">2023-05-08T00:34:42Z</dcterms:created>
  <dcterms:modified xsi:type="dcterms:W3CDTF">2023-07-06T13:17:11Z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0x010100877D126F9B58054EAA0920A8DA463E18</vt:lpwstr>
  </property>
  <property fmtid="{D5CDD505-2E9C-101B-9397-08002B2CF9AE}" pid="3" name="MediaServiceImageTags">
    <vt:lpwstr/>
  </property>
</Properties>
</file>