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8"/>
  </p:notesMasterIdLst>
  <p:sldIdLst>
    <p:sldId id="256" r:id="rId2"/>
    <p:sldId id="385" r:id="rId3"/>
    <p:sldId id="383" r:id="rId4"/>
    <p:sldId id="386" r:id="rId5"/>
    <p:sldId id="387" r:id="rId6"/>
    <p:sldId id="388" r:id="rId7"/>
    <p:sldId id="389" r:id="rId8"/>
    <p:sldId id="390" r:id="rId9"/>
    <p:sldId id="391" r:id="rId10"/>
    <p:sldId id="392" r:id="rId11"/>
    <p:sldId id="395" r:id="rId12"/>
    <p:sldId id="393" r:id="rId13"/>
    <p:sldId id="394" r:id="rId14"/>
    <p:sldId id="260" r:id="rId15"/>
    <p:sldId id="261" r:id="rId16"/>
    <p:sldId id="258" r:id="rId17"/>
    <p:sldId id="271" r:id="rId18"/>
    <p:sldId id="399" r:id="rId19"/>
    <p:sldId id="400" r:id="rId20"/>
    <p:sldId id="405" r:id="rId21"/>
    <p:sldId id="404" r:id="rId22"/>
    <p:sldId id="397" r:id="rId23"/>
    <p:sldId id="398" r:id="rId24"/>
    <p:sldId id="402" r:id="rId25"/>
    <p:sldId id="403" r:id="rId26"/>
    <p:sldId id="2134805990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71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e447edc258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e447edc258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e447edc258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e447edc258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29969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e447edc258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e447edc258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8393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e447edc258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e447edc258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23923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e447edc258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e447edc258_0_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Google Shape;124;p5:notes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noFill/>
          <a:ln w="12700"/>
        </p:spPr>
      </p:sp>
      <p:sp>
        <p:nvSpPr>
          <p:cNvPr id="20483" name="Google Shape;12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noFill/>
          <a:ln/>
        </p:spPr>
        <p:txBody>
          <a:bodyPr tIns="45700" bIns="45700"/>
          <a:lstStyle/>
          <a:p>
            <a:pPr marL="0" indent="0" eaLnBrk="1" hangingPunct="1">
              <a:buSzPts val="1400"/>
            </a:pPr>
            <a:r>
              <a:rPr lang="es-CO" altLang="es-CO" sz="1100" dirty="0">
                <a:latin typeface="Arial" panose="020B0604020202020204" pitchFamily="34" charset="0"/>
                <a:cs typeface="Arial" panose="020B0604020202020204" pitchFamily="34" charset="0"/>
              </a:rPr>
              <a:t>AMRR</a:t>
            </a:r>
          </a:p>
        </p:txBody>
      </p:sp>
      <p:sp>
        <p:nvSpPr>
          <p:cNvPr id="20484" name="Google Shape;126;p5:notes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b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algn="r" eaLnBrk="1" hangingPunct="1">
              <a:buSzPts val="1400"/>
            </a:pPr>
            <a:fld id="{8BC7061A-787E-4B1F-935F-9C49F168417E}" type="slidenum">
              <a:rPr lang="en-US" altLang="es-CO"/>
              <a:pPr algn="r" eaLnBrk="1" hangingPunct="1">
                <a:buSzPts val="1400"/>
              </a:pPr>
              <a:t>19</a:t>
            </a:fld>
            <a:endParaRPr lang="es-CO" altLang="es-CO"/>
          </a:p>
        </p:txBody>
      </p:sp>
    </p:spTree>
    <p:extLst>
      <p:ext uri="{BB962C8B-B14F-4D97-AF65-F5344CB8AC3E}">
        <p14:creationId xmlns:p14="http://schemas.microsoft.com/office/powerpoint/2010/main" val="1843526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097828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101540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userDrawn="1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"/>
            <a:ext cx="9244013" cy="534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277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BC4B1F8-1263-4FFA-A373-0A0958F6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3873"/>
            <a:ext cx="9144000" cy="26357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0855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DE69E293-49FB-4A33-8EE2-30C70FD50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0102" y="1002479"/>
            <a:ext cx="4148417" cy="24190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3B0AFFE4-D513-490B-99F4-91EDA7CBE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482" y="359170"/>
            <a:ext cx="4298053" cy="79445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CB8FD7F-DF31-47C4-AF2E-7AB87B582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385" y="1420804"/>
            <a:ext cx="1619538" cy="1427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7BF628C-D5F2-4033-8164-6A71CA7878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492" y="2642347"/>
            <a:ext cx="1781500" cy="1558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075E5CB-6188-463C-992C-95423DE981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0075" y="3555665"/>
            <a:ext cx="1643654" cy="1449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860FC268-DB25-4D5F-931A-7D12167455D1}"/>
              </a:ext>
            </a:extLst>
          </p:cNvPr>
          <p:cNvSpPr/>
          <p:nvPr/>
        </p:nvSpPr>
        <p:spPr>
          <a:xfrm>
            <a:off x="2127491" y="2037230"/>
            <a:ext cx="2336933" cy="201706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</p:spTree>
    <p:extLst>
      <p:ext uri="{BB962C8B-B14F-4D97-AF65-F5344CB8AC3E}">
        <p14:creationId xmlns:p14="http://schemas.microsoft.com/office/powerpoint/2010/main" val="834055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9989E7E-3B27-4638-BF65-49061A367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61" y="1787817"/>
            <a:ext cx="8476079" cy="3194962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F79E655-ADA6-4114-98CF-2912E0B0AC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" t="2404" r="-1"/>
          <a:stretch/>
        </p:blipFill>
        <p:spPr>
          <a:xfrm>
            <a:off x="1588433" y="80041"/>
            <a:ext cx="5967133" cy="1707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3590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5B029CA-E2CE-41C0-856F-AF2F61BCB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961" y="-46706"/>
            <a:ext cx="5464079" cy="5190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213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69A41AAE-5213-4A07-8D9B-7F3C00FC7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428"/>
            <a:ext cx="9144000" cy="341510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09E5906-0414-44C2-B539-882AF9BEB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989" y="3483850"/>
            <a:ext cx="3620022" cy="142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10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DA345C7-0B87-4EB7-99CC-15BE6171F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8253"/>
            <a:ext cx="9144000" cy="356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463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9A089BE4-F7E0-4BB2-BD23-FEF53AAFD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03" y="0"/>
            <a:ext cx="79907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91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B0DF870-57D0-4DB1-83C2-1D9F0392F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9187"/>
            <a:ext cx="9144000" cy="398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002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A3E0BC8-8E6D-42E2-9DC5-B3C75D60FF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244" y="0"/>
            <a:ext cx="823551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043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8602133-EBF8-4662-AA28-7A6911883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1326"/>
            <a:ext cx="9144000" cy="368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387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FAA9F7A-28E8-4A9B-AC41-CA738758F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34" y="0"/>
            <a:ext cx="831433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766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DAA42F4-FEFA-4E4F-B1E5-537DA4646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72870"/>
            <a:ext cx="9144000" cy="359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14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4" name="Google Shape;8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9518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51050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3681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1" name="Google Shape;16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5EACA1F-5CF6-4EA6-A256-CB3124D7E019}"/>
              </a:ext>
            </a:extLst>
          </p:cNvPr>
          <p:cNvSpPr txBox="1"/>
          <p:nvPr/>
        </p:nvSpPr>
        <p:spPr>
          <a:xfrm>
            <a:off x="1199193" y="1233290"/>
            <a:ext cx="37578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</a:rPr>
              <a:t>LA PARTICIPACIÓN CIUDADANA PARA LA IMPLEMENTACIÓN DEL ACUERDO FINAL EN EL CATATUMBO</a:t>
            </a:r>
            <a:endParaRPr lang="es-CO" sz="2400" b="1" dirty="0">
              <a:solidFill>
                <a:schemeClr val="accent5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B03D391-98AE-4525-A249-703E95FA5EF3}"/>
              </a:ext>
            </a:extLst>
          </p:cNvPr>
          <p:cNvSpPr txBox="1"/>
          <p:nvPr/>
        </p:nvSpPr>
        <p:spPr>
          <a:xfrm>
            <a:off x="1152000" y="3141291"/>
            <a:ext cx="73904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EL VASO DE LA PARTICIPACIÓN  SIEMPRE TIENE AGUA</a:t>
            </a:r>
            <a:endParaRPr lang="es-CO" sz="3600" b="1" dirty="0">
              <a:solidFill>
                <a:schemeClr val="accent6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pic>
        <p:nvPicPr>
          <p:cNvPr id="1026" name="Picture 2" descr="Vidrio, Agua, Cubos De Hielo, Beber">
            <a:extLst>
              <a:ext uri="{FF2B5EF4-FFF2-40B4-BE49-F238E27FC236}">
                <a16:creationId xmlns:a16="http://schemas.microsoft.com/office/drawing/2014/main" id="{A1DE28DC-CBDC-4580-91BC-0548B3283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9" r="28806"/>
          <a:stretch/>
        </p:blipFill>
        <p:spPr bwMode="auto">
          <a:xfrm>
            <a:off x="5195000" y="247091"/>
            <a:ext cx="2851200" cy="2894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E428078-B850-4B3D-A915-344CEE61BEB5}"/>
              </a:ext>
            </a:extLst>
          </p:cNvPr>
          <p:cNvSpPr txBox="1"/>
          <p:nvPr/>
        </p:nvSpPr>
        <p:spPr>
          <a:xfrm>
            <a:off x="1527805" y="4246231"/>
            <a:ext cx="6638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16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Mas del 60% de los líderes y lideresas del Catatumbo están algo satisfechos con la implementación del AF </a:t>
            </a:r>
            <a:endParaRPr lang="es-CO" sz="1600" dirty="0">
              <a:solidFill>
                <a:schemeClr val="bg2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pic>
        <p:nvPicPr>
          <p:cNvPr id="7" name="Google Shape;88;p1">
            <a:extLst>
              <a:ext uri="{FF2B5EF4-FFF2-40B4-BE49-F238E27FC236}">
                <a16:creationId xmlns:a16="http://schemas.microsoft.com/office/drawing/2014/main" id="{80EC08EC-8E72-490B-8469-644EAAD39B7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2606" r="66909" b="14976"/>
          <a:stretch/>
        </p:blipFill>
        <p:spPr>
          <a:xfrm>
            <a:off x="963100" y="374328"/>
            <a:ext cx="2858468" cy="51301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666501EB-C806-49E3-9F85-DA171FF88B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913" y="414398"/>
            <a:ext cx="1300290" cy="56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4156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8;p1">
            <a:extLst>
              <a:ext uri="{FF2B5EF4-FFF2-40B4-BE49-F238E27FC236}">
                <a16:creationId xmlns:a16="http://schemas.microsoft.com/office/drawing/2014/main" id="{5B38790D-4863-4EFB-948F-A1E826ED97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2606" r="66909" b="14976"/>
          <a:stretch/>
        </p:blipFill>
        <p:spPr>
          <a:xfrm>
            <a:off x="7022307" y="111095"/>
            <a:ext cx="2121694" cy="4681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D4C7C726-E141-4E35-889E-42CA74183D00}"/>
              </a:ext>
            </a:extLst>
          </p:cNvPr>
          <p:cNvGrpSpPr/>
          <p:nvPr/>
        </p:nvGrpSpPr>
        <p:grpSpPr>
          <a:xfrm>
            <a:off x="733567" y="1367897"/>
            <a:ext cx="7440727" cy="3441555"/>
            <a:chOff x="978089" y="2376446"/>
            <a:chExt cx="10235821" cy="4352118"/>
          </a:xfrm>
        </p:grpSpPr>
        <p:pic>
          <p:nvPicPr>
            <p:cNvPr id="6" name="Google Shape;133;p4">
              <a:extLst>
                <a:ext uri="{FF2B5EF4-FFF2-40B4-BE49-F238E27FC236}">
                  <a16:creationId xmlns:a16="http://schemas.microsoft.com/office/drawing/2014/main" id="{03F7C29F-0C43-4291-BB15-5DAE3DA82FE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8089" y="2376446"/>
              <a:ext cx="10235821" cy="435211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Google Shape;114;p4">
              <a:extLst>
                <a:ext uri="{FF2B5EF4-FFF2-40B4-BE49-F238E27FC236}">
                  <a16:creationId xmlns:a16="http://schemas.microsoft.com/office/drawing/2014/main" id="{6E2349AB-4541-4AE3-8398-6E0B39E9FF1A}"/>
                </a:ext>
              </a:extLst>
            </p:cNvPr>
            <p:cNvSpPr txBox="1"/>
            <p:nvPr/>
          </p:nvSpPr>
          <p:spPr>
            <a:xfrm>
              <a:off x="1861746" y="2461379"/>
              <a:ext cx="5607511" cy="15410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6750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171450" indent="-171450">
                <a:buBlip>
                  <a:blip r:embed="rId5"/>
                </a:buBlip>
                <a:defRPr sz="1200">
                  <a:solidFill>
                    <a:schemeClr val="bg1">
                      <a:lumMod val="50000"/>
                    </a:schemeClr>
                  </a:solidFill>
                  <a:latin typeface="+mj-lt"/>
                  <a:ea typeface="Helvetica Neue"/>
                  <a:cs typeface="Helvetica Neue"/>
                </a:defRPr>
              </a:lvl1pPr>
            </a:lstStyle>
            <a:p>
              <a:pPr marL="300038" indent="-300038" algn="just">
                <a:lnSpc>
                  <a:spcPct val="115000"/>
                </a:lnSpc>
                <a:buAutoNum type="romanUcPeriod"/>
              </a:pPr>
              <a:r>
                <a:rPr lang="es-CO" sz="2000" b="1" dirty="0">
                  <a:solidFill>
                    <a:schemeClr val="tx1"/>
                  </a:solidFill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PARTICIPACIÓN “ORGÁNICA”</a:t>
              </a:r>
              <a:r>
                <a:rPr lang="es-CO" sz="1400" dirty="0">
                  <a:solidFill>
                    <a:schemeClr val="tx1"/>
                  </a:solidFill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  <a:p>
              <a:pPr marL="0" indent="0" algn="just">
                <a:lnSpc>
                  <a:spcPct val="115000"/>
                </a:lnSpc>
                <a:buNone/>
              </a:pPr>
              <a:r>
                <a:rPr lang="es-CO" sz="1050" dirty="0">
                  <a:solidFill>
                    <a:schemeClr val="accent3">
                      <a:lumMod val="50000"/>
                    </a:schemeClr>
                  </a:solidFill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Manifestaciones ciudadanas espontáneas y no institucionalizadas (no-estatales), que buscan visibilizar demandas no canalizadas por los mecanismos institucionales</a:t>
              </a:r>
            </a:p>
            <a:p>
              <a:pPr marL="0" indent="0" algn="just">
                <a:lnSpc>
                  <a:spcPct val="115000"/>
                </a:lnSpc>
                <a:buNone/>
              </a:pPr>
              <a:endParaRPr lang="en-US" sz="1350" dirty="0">
                <a:solidFill>
                  <a:schemeClr val="tx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2" name="Picture 2" descr="Catatumbo: la fuerza de la movilización social campesina | EL ESPECTADOR">
            <a:extLst>
              <a:ext uri="{FF2B5EF4-FFF2-40B4-BE49-F238E27FC236}">
                <a16:creationId xmlns:a16="http://schemas.microsoft.com/office/drawing/2014/main" id="{842BD83D-7ECA-4387-BF49-C10F28A59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193" y="1382040"/>
            <a:ext cx="2393237" cy="17540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7F75F9F-0A8E-48BF-BEB3-E7910036C4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6385" y="2909256"/>
            <a:ext cx="2669615" cy="1798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6D03CDD-BE53-4A81-BAEC-3A3640F2B6C2}"/>
              </a:ext>
            </a:extLst>
          </p:cNvPr>
          <p:cNvSpPr txBox="1"/>
          <p:nvPr/>
        </p:nvSpPr>
        <p:spPr>
          <a:xfrm>
            <a:off x="4104000" y="3671410"/>
            <a:ext cx="3741430" cy="1120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</a:pPr>
            <a:r>
              <a:rPr lang="es-CO" sz="1800" b="1" dirty="0">
                <a:solidFill>
                  <a:schemeClr val="tx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es-CO" sz="2000" b="1" dirty="0">
                <a:solidFill>
                  <a:schemeClr val="tx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PARTICIPACIÓN “INDUCIDA”</a:t>
            </a:r>
            <a:r>
              <a:rPr lang="es-CO" sz="2000" dirty="0">
                <a:solidFill>
                  <a:schemeClr val="tx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>
              <a:lnSpc>
                <a:spcPct val="107000"/>
              </a:lnSpc>
            </a:pPr>
            <a:r>
              <a:rPr lang="es-CO" sz="1050" dirty="0">
                <a:solidFill>
                  <a:schemeClr val="accent3">
                    <a:lumMod val="50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Espacios institucionales (estatales) a través de los cuales se busca que la ciudadanía se vincule a la gestión gubernamental e incida en los asuntos de interés público.</a:t>
            </a:r>
            <a:endParaRPr lang="en-US" sz="1050" dirty="0">
              <a:solidFill>
                <a:schemeClr val="accent3">
                  <a:lumMod val="50000"/>
                </a:schemeClr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>
              <a:lnSpc>
                <a:spcPct val="107000"/>
              </a:lnSpc>
            </a:pPr>
            <a:endParaRPr lang="en-US" sz="1200" dirty="0">
              <a:latin typeface="Bahnschrift" panose="020B0502040204020203" pitchFamily="34" charset="0"/>
              <a:ea typeface="Calibri" panose="020F050202020403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FAF2750-107C-4137-9B69-D09F7593A195}"/>
              </a:ext>
            </a:extLst>
          </p:cNvPr>
          <p:cNvSpPr txBox="1"/>
          <p:nvPr/>
        </p:nvSpPr>
        <p:spPr>
          <a:xfrm>
            <a:off x="783887" y="267037"/>
            <a:ext cx="73904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2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EL VASO DE LA PARTICIPACIÓN  SIEMPRE TIENE AGUA</a:t>
            </a:r>
            <a:endParaRPr lang="es-CO" sz="1200" b="1" dirty="0">
              <a:solidFill>
                <a:schemeClr val="accent6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F9A2915-7DD2-4644-85EE-BF34ECBFCD91}"/>
              </a:ext>
            </a:extLst>
          </p:cNvPr>
          <p:cNvSpPr txBox="1"/>
          <p:nvPr/>
        </p:nvSpPr>
        <p:spPr>
          <a:xfrm>
            <a:off x="856696" y="551680"/>
            <a:ext cx="7244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¿CON QUÉ SE LLENA EL VASO DE LA PARTICIPACIÓN  EN EL CATATUMBO?</a:t>
            </a:r>
            <a:endParaRPr lang="es-CO" sz="2000" b="1" dirty="0">
              <a:solidFill>
                <a:schemeClr val="accent6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13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B1553C22-90FF-43BC-BCA4-A2C68D236BBD}"/>
              </a:ext>
            </a:extLst>
          </p:cNvPr>
          <p:cNvSpPr/>
          <p:nvPr/>
        </p:nvSpPr>
        <p:spPr>
          <a:xfrm>
            <a:off x="5947892" y="4306883"/>
            <a:ext cx="1761843" cy="702893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89B49FCD-BC44-4DF7-AD95-2FAEC0F25E46}"/>
              </a:ext>
            </a:extLst>
          </p:cNvPr>
          <p:cNvSpPr/>
          <p:nvPr/>
        </p:nvSpPr>
        <p:spPr>
          <a:xfrm>
            <a:off x="5947893" y="3614758"/>
            <a:ext cx="1761842" cy="70289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 dirty="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36FFB90B-578C-4859-BE84-23AC99BCEA3B}"/>
              </a:ext>
            </a:extLst>
          </p:cNvPr>
          <p:cNvSpPr/>
          <p:nvPr/>
        </p:nvSpPr>
        <p:spPr>
          <a:xfrm>
            <a:off x="5796694" y="2909694"/>
            <a:ext cx="2051306" cy="70289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B292C2B2-5996-4558-88DB-61F22D376027}"/>
              </a:ext>
            </a:extLst>
          </p:cNvPr>
          <p:cNvSpPr/>
          <p:nvPr/>
        </p:nvSpPr>
        <p:spPr>
          <a:xfrm>
            <a:off x="5790128" y="2218430"/>
            <a:ext cx="2051306" cy="70289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D23E71DC-3E4F-4956-B676-C171582DFEB5}"/>
              </a:ext>
            </a:extLst>
          </p:cNvPr>
          <p:cNvSpPr/>
          <p:nvPr/>
        </p:nvSpPr>
        <p:spPr>
          <a:xfrm>
            <a:off x="5796696" y="1512055"/>
            <a:ext cx="2044738" cy="70289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 dirty="0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364F721B-33A1-4D53-8EA4-43EFABB00834}"/>
              </a:ext>
            </a:extLst>
          </p:cNvPr>
          <p:cNvSpPr/>
          <p:nvPr/>
        </p:nvSpPr>
        <p:spPr>
          <a:xfrm>
            <a:off x="5579304" y="858017"/>
            <a:ext cx="2447303" cy="70289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ED130B5F-4092-4D1F-AD2D-FDAE18189C4C}"/>
              </a:ext>
            </a:extLst>
          </p:cNvPr>
          <p:cNvSpPr/>
          <p:nvPr/>
        </p:nvSpPr>
        <p:spPr>
          <a:xfrm>
            <a:off x="5579305" y="134120"/>
            <a:ext cx="2447302" cy="70289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1050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3E3D67B-AD5A-4FF2-A237-CFD76F2E73E6}"/>
              </a:ext>
            </a:extLst>
          </p:cNvPr>
          <p:cNvSpPr txBox="1"/>
          <p:nvPr/>
        </p:nvSpPr>
        <p:spPr>
          <a:xfrm>
            <a:off x="6033594" y="4515208"/>
            <a:ext cx="15808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/>
              <a:t>MANIPULACIÓN</a:t>
            </a:r>
            <a:endParaRPr lang="es-CO" b="1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850C79F1-A385-4E70-9058-64DAB06AACF2}"/>
              </a:ext>
            </a:extLst>
          </p:cNvPr>
          <p:cNvSpPr txBox="1"/>
          <p:nvPr/>
        </p:nvSpPr>
        <p:spPr>
          <a:xfrm>
            <a:off x="6343926" y="3812315"/>
            <a:ext cx="973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/>
              <a:t>TERAPIA</a:t>
            </a:r>
            <a:endParaRPr lang="es-CO" b="1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C2D38D9-B496-4967-B342-A16659A098BF}"/>
              </a:ext>
            </a:extLst>
          </p:cNvPr>
          <p:cNvSpPr txBox="1"/>
          <p:nvPr/>
        </p:nvSpPr>
        <p:spPr>
          <a:xfrm>
            <a:off x="6095461" y="3115283"/>
            <a:ext cx="1470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/>
              <a:t>INFORMACIÓN</a:t>
            </a:r>
            <a:endParaRPr lang="es-CO" b="1" dirty="0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4A1D356-76F2-48AF-8C95-9E4E7A1CC045}"/>
              </a:ext>
            </a:extLst>
          </p:cNvPr>
          <p:cNvSpPr txBox="1"/>
          <p:nvPr/>
        </p:nvSpPr>
        <p:spPr>
          <a:xfrm>
            <a:off x="6233168" y="2407552"/>
            <a:ext cx="11817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/>
              <a:t>CONSULTA</a:t>
            </a:r>
            <a:endParaRPr lang="es-CO" b="1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ADEFFA7-C30E-4F86-BA89-D4FFD198778A}"/>
              </a:ext>
            </a:extLst>
          </p:cNvPr>
          <p:cNvSpPr txBox="1"/>
          <p:nvPr/>
        </p:nvSpPr>
        <p:spPr>
          <a:xfrm>
            <a:off x="5903751" y="1720207"/>
            <a:ext cx="18405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/>
              <a:t>APACIGUAMIENTO</a:t>
            </a:r>
            <a:endParaRPr lang="es-CO" b="1" dirty="0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8635D7A6-2F67-4670-A469-BEFC16445965}"/>
              </a:ext>
            </a:extLst>
          </p:cNvPr>
          <p:cNvSpPr txBox="1"/>
          <p:nvPr/>
        </p:nvSpPr>
        <p:spPr>
          <a:xfrm>
            <a:off x="5995273" y="1011398"/>
            <a:ext cx="16706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/>
              <a:t>COLABORACIÓN</a:t>
            </a:r>
            <a:endParaRPr lang="es-CO" b="1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0AD0F98-C940-4D6D-BE77-544FC3397615}"/>
              </a:ext>
            </a:extLst>
          </p:cNvPr>
          <p:cNvSpPr txBox="1"/>
          <p:nvPr/>
        </p:nvSpPr>
        <p:spPr>
          <a:xfrm>
            <a:off x="5884666" y="278901"/>
            <a:ext cx="189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b="1" dirty="0"/>
              <a:t>PODER DELEGADO</a:t>
            </a:r>
            <a:endParaRPr lang="es-CO" b="1" dirty="0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DB6904E2-AC5A-44DF-AA60-7838CD7FE948}"/>
              </a:ext>
            </a:extLst>
          </p:cNvPr>
          <p:cNvSpPr txBox="1"/>
          <p:nvPr/>
        </p:nvSpPr>
        <p:spPr>
          <a:xfrm>
            <a:off x="728557" y="1407278"/>
            <a:ext cx="34291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LA CALIDAD DEL AGUA EN EL VASO DE LA PARTICIPACIÓN</a:t>
            </a:r>
            <a:endParaRPr lang="es-CO" sz="3600" b="1" dirty="0">
              <a:solidFill>
                <a:schemeClr val="accent5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pic>
        <p:nvPicPr>
          <p:cNvPr id="2050" name="Picture 2" descr="Comer, Comida, Vidrio, Vaso, Agua">
            <a:extLst>
              <a:ext uri="{FF2B5EF4-FFF2-40B4-BE49-F238E27FC236}">
                <a16:creationId xmlns:a16="http://schemas.microsoft.com/office/drawing/2014/main" id="{0859E5F9-1E19-4B78-80AC-694C4060B6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37"/>
          <a:stretch/>
        </p:blipFill>
        <p:spPr bwMode="auto">
          <a:xfrm>
            <a:off x="4845600" y="-241843"/>
            <a:ext cx="4125600" cy="52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Google Shape;88;p1">
            <a:extLst>
              <a:ext uri="{FF2B5EF4-FFF2-40B4-BE49-F238E27FC236}">
                <a16:creationId xmlns:a16="http://schemas.microsoft.com/office/drawing/2014/main" id="{9381DE7A-1DE2-4B10-BE1D-87D348A258B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2606" r="66909" b="14976"/>
          <a:stretch/>
        </p:blipFill>
        <p:spPr>
          <a:xfrm>
            <a:off x="172800" y="118504"/>
            <a:ext cx="2121694" cy="4681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96196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Seasons — Seasons of Change">
            <a:extLst>
              <a:ext uri="{FF2B5EF4-FFF2-40B4-BE49-F238E27FC236}">
                <a16:creationId xmlns:a16="http://schemas.microsoft.com/office/drawing/2014/main" id="{4A10668F-45F2-4911-8497-99BEE4BA2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6858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6AE4B782-A43D-46C8-96B0-B1EFA2AC91BB}"/>
              </a:ext>
            </a:extLst>
          </p:cNvPr>
          <p:cNvSpPr txBox="1"/>
          <p:nvPr/>
        </p:nvSpPr>
        <p:spPr>
          <a:xfrm>
            <a:off x="122400" y="1237185"/>
            <a:ext cx="20195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00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La participación ciudadana varía en el tiempo en función de los ciclos políticos</a:t>
            </a:r>
            <a:endParaRPr lang="es-CO" sz="1800" dirty="0">
              <a:solidFill>
                <a:schemeClr val="accent5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203D6115-A709-484A-8381-18C70941007D}"/>
              </a:ext>
            </a:extLst>
          </p:cNvPr>
          <p:cNvSpPr txBox="1"/>
          <p:nvPr/>
        </p:nvSpPr>
        <p:spPr>
          <a:xfrm>
            <a:off x="0" y="2714513"/>
            <a:ext cx="2281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800" b="1" dirty="0">
                <a:solidFill>
                  <a:srgbClr val="C00000"/>
                </a:solidFill>
                <a:latin typeface="Bahnschrift" panose="020B0502040204020203" pitchFamily="34" charset="0"/>
              </a:rPr>
              <a:t>Reto: Sostenibilidad</a:t>
            </a:r>
          </a:p>
          <a:p>
            <a:pPr algn="ctr"/>
            <a:r>
              <a:rPr lang="es-MX" sz="1200" dirty="0">
                <a:solidFill>
                  <a:schemeClr val="accent5">
                    <a:lumMod val="75000"/>
                  </a:schemeClr>
                </a:solidFill>
                <a:latin typeface="Bahnschrift" panose="020B0502040204020203" pitchFamily="34" charset="0"/>
              </a:rPr>
              <a:t>No tener que iniciar los procesos desde cero</a:t>
            </a:r>
            <a:endParaRPr lang="es-CO" sz="1200" dirty="0">
              <a:solidFill>
                <a:schemeClr val="accent5">
                  <a:lumMod val="75000"/>
                </a:schemeClr>
              </a:solidFill>
              <a:latin typeface="Bahnschrift" panose="020B0502040204020203" pitchFamily="34" charset="0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71124B0A-7B80-402E-9731-0892DF2B6A5C}"/>
              </a:ext>
            </a:extLst>
          </p:cNvPr>
          <p:cNvCxnSpPr/>
          <p:nvPr/>
        </p:nvCxnSpPr>
        <p:spPr>
          <a:xfrm flipH="1">
            <a:off x="0" y="2714513"/>
            <a:ext cx="2286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7" name="Google Shape;88;p1">
            <a:extLst>
              <a:ext uri="{FF2B5EF4-FFF2-40B4-BE49-F238E27FC236}">
                <a16:creationId xmlns:a16="http://schemas.microsoft.com/office/drawing/2014/main" id="{FB5D3FED-950F-493A-95C8-A73675D2AC9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2606" r="66909" b="14976"/>
          <a:stretch/>
        </p:blipFill>
        <p:spPr>
          <a:xfrm>
            <a:off x="172800" y="118504"/>
            <a:ext cx="2121694" cy="4681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3365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5EACA1F-5CF6-4EA6-A256-CB3124D7E019}"/>
              </a:ext>
            </a:extLst>
          </p:cNvPr>
          <p:cNvSpPr txBox="1"/>
          <p:nvPr/>
        </p:nvSpPr>
        <p:spPr>
          <a:xfrm>
            <a:off x="738393" y="276494"/>
            <a:ext cx="7052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</a:rPr>
              <a:t>PARTICIPACIÓN CIUDADANA EN EL CATATUMBO</a:t>
            </a:r>
            <a:endParaRPr lang="es-CO" sz="2400" b="1" dirty="0">
              <a:solidFill>
                <a:schemeClr val="accent5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B03D391-98AE-4525-A249-703E95FA5EF3}"/>
              </a:ext>
            </a:extLst>
          </p:cNvPr>
          <p:cNvSpPr txBox="1"/>
          <p:nvPr/>
        </p:nvSpPr>
        <p:spPr>
          <a:xfrm>
            <a:off x="873196" y="1187041"/>
            <a:ext cx="739760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EXPECTATIVAS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Demanda por soluciones rápidas en el corto plazo. 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Democracia directa en lugar de democracia representativa.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Presencia permanente del gobierno nacional para resolver asuntos territoriales.</a:t>
            </a:r>
          </a:p>
          <a:p>
            <a:r>
              <a:rPr lang="es-MX" sz="36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CREENCIAS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Sobre la justicia: “Dios le da a cada quién lo que se merece”.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s-MX" sz="14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Percepciones colectivas de corrupción o inoperancia derivadas del desconocimiento de los tiempos y requisitos de las políticas públicas o la planeación territorial.</a:t>
            </a:r>
            <a:endParaRPr lang="es-MX" dirty="0">
              <a:solidFill>
                <a:schemeClr val="bg2">
                  <a:lumMod val="50000"/>
                </a:schemeClr>
              </a:solidFill>
              <a:latin typeface="Bahnschrift" panose="020B0502040204020203" pitchFamily="34" charset="0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El Estado como botín político.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La información es poder; Concentrar la información mejora mi posición individual. 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La paz del Catatumbo parece imposible de alcanzar y depende exclusivamente de otros.</a:t>
            </a:r>
            <a:endParaRPr lang="es-CO" sz="3600" b="1" dirty="0">
              <a:solidFill>
                <a:schemeClr val="accent6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3FD58F3-D7F9-4E37-9EF4-CEE4022D1784}"/>
              </a:ext>
            </a:extLst>
          </p:cNvPr>
          <p:cNvSpPr txBox="1"/>
          <p:nvPr/>
        </p:nvSpPr>
        <p:spPr>
          <a:xfrm>
            <a:off x="759993" y="601694"/>
            <a:ext cx="7052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</a:rPr>
              <a:t>Algunos aspectos a trabajar</a:t>
            </a:r>
            <a:endParaRPr lang="es-CO" sz="2400" dirty="0">
              <a:solidFill>
                <a:schemeClr val="accent5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809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5EACA1F-5CF6-4EA6-A256-CB3124D7E019}"/>
              </a:ext>
            </a:extLst>
          </p:cNvPr>
          <p:cNvSpPr txBox="1"/>
          <p:nvPr/>
        </p:nvSpPr>
        <p:spPr>
          <a:xfrm>
            <a:off x="738393" y="276494"/>
            <a:ext cx="7052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</a:rPr>
              <a:t>PARTICIPACIÓN CIUDADANA EN EL CATATUMBO</a:t>
            </a:r>
            <a:endParaRPr lang="es-CO" sz="2400" b="1" dirty="0">
              <a:solidFill>
                <a:schemeClr val="accent5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B03D391-98AE-4525-A249-703E95FA5EF3}"/>
              </a:ext>
            </a:extLst>
          </p:cNvPr>
          <p:cNvSpPr txBox="1"/>
          <p:nvPr/>
        </p:nvSpPr>
        <p:spPr>
          <a:xfrm>
            <a:off x="2303999" y="981774"/>
            <a:ext cx="65827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ALTA ROTACIÓN DE FUNCIONARIOS/AS</a:t>
            </a:r>
          </a:p>
          <a:p>
            <a:r>
              <a:rPr lang="es-MX" sz="20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	Encargados de facilitar los espacios. </a:t>
            </a:r>
          </a:p>
          <a:p>
            <a:r>
              <a:rPr lang="es-MX" sz="20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	Pérdida de capacidades (posible incumplimiento 	de los reglamentos internos) y la memoria 	histórica de la administración municipal.</a:t>
            </a:r>
          </a:p>
          <a:p>
            <a:pPr marL="742950" lvl="1" indent="-742950">
              <a:buFont typeface="+mj-lt"/>
              <a:buAutoNum type="arabicPeriod"/>
            </a:pPr>
            <a:endParaRPr lang="es-CO" sz="3600" b="1" dirty="0">
              <a:solidFill>
                <a:schemeClr val="accent6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3FD58F3-D7F9-4E37-9EF4-CEE4022D1784}"/>
              </a:ext>
            </a:extLst>
          </p:cNvPr>
          <p:cNvSpPr txBox="1"/>
          <p:nvPr/>
        </p:nvSpPr>
        <p:spPr>
          <a:xfrm>
            <a:off x="752793" y="601694"/>
            <a:ext cx="7052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rgbClr val="FFC000"/>
                </a:solidFill>
                <a:latin typeface="Bahnschrift" panose="020B0502040204020203" pitchFamily="34" charset="0"/>
              </a:rPr>
              <a:t>CUELLOS DE BOTELLA</a:t>
            </a:r>
            <a:endParaRPr lang="es-CO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D37F7D-2D9F-492F-957B-7111A717B2A7}"/>
              </a:ext>
            </a:extLst>
          </p:cNvPr>
          <p:cNvSpPr txBox="1"/>
          <p:nvPr/>
        </p:nvSpPr>
        <p:spPr>
          <a:xfrm>
            <a:off x="1052197" y="32879"/>
            <a:ext cx="6582797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700" b="1" dirty="0">
                <a:solidFill>
                  <a:srgbClr val="FFC000"/>
                </a:solidFill>
                <a:latin typeface="Bahnschrift" panose="020B0502040204020203" pitchFamily="34" charset="0"/>
              </a:rPr>
              <a:t>1</a:t>
            </a:r>
            <a:endParaRPr lang="es-CO" sz="36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F77E725-50F6-4C00-8675-15C343FBF6B2}"/>
              </a:ext>
            </a:extLst>
          </p:cNvPr>
          <p:cNvSpPr txBox="1"/>
          <p:nvPr/>
        </p:nvSpPr>
        <p:spPr>
          <a:xfrm>
            <a:off x="1247704" y="3962566"/>
            <a:ext cx="6648591" cy="70788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RECOMENDACIÓN:</a:t>
            </a: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 Concertar la elección o el cambio de funcionarios con las plataformas de participación</a:t>
            </a:r>
            <a:r>
              <a:rPr lang="es-MX" sz="20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  </a:t>
            </a:r>
            <a:endParaRPr lang="es-MX" sz="1600" dirty="0">
              <a:solidFill>
                <a:schemeClr val="accent1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478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5EACA1F-5CF6-4EA6-A256-CB3124D7E019}"/>
              </a:ext>
            </a:extLst>
          </p:cNvPr>
          <p:cNvSpPr txBox="1"/>
          <p:nvPr/>
        </p:nvSpPr>
        <p:spPr>
          <a:xfrm>
            <a:off x="738393" y="276494"/>
            <a:ext cx="7052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</a:rPr>
              <a:t>PARTICIPACIÓN CIUDADANA EN EL CATATUMBO</a:t>
            </a:r>
            <a:endParaRPr lang="es-CO" sz="2400" b="1" dirty="0">
              <a:solidFill>
                <a:schemeClr val="accent5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B03D391-98AE-4525-A249-703E95FA5EF3}"/>
              </a:ext>
            </a:extLst>
          </p:cNvPr>
          <p:cNvSpPr txBox="1"/>
          <p:nvPr/>
        </p:nvSpPr>
        <p:spPr>
          <a:xfrm>
            <a:off x="2303999" y="981774"/>
            <a:ext cx="658279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PROCESOS FORMATIVOS</a:t>
            </a:r>
          </a:p>
          <a:p>
            <a:r>
              <a:rPr lang="es-MX" sz="20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En su mayoría, son de corta duración y de temas muy específicos. Usualmente, las plataformas de participación envían la persona disponible en el momento de la convocatoria por lo que la formación puede ser incompleta.</a:t>
            </a:r>
          </a:p>
          <a:p>
            <a:r>
              <a:rPr lang="es-MX" sz="20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 </a:t>
            </a:r>
          </a:p>
          <a:p>
            <a:pPr marL="742950" lvl="1" indent="-742950">
              <a:buFont typeface="+mj-lt"/>
              <a:buAutoNum type="arabicPeriod"/>
            </a:pPr>
            <a:endParaRPr lang="es-CO" sz="3600" b="1" dirty="0">
              <a:solidFill>
                <a:schemeClr val="accent6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3FD58F3-D7F9-4E37-9EF4-CEE4022D1784}"/>
              </a:ext>
            </a:extLst>
          </p:cNvPr>
          <p:cNvSpPr txBox="1"/>
          <p:nvPr/>
        </p:nvSpPr>
        <p:spPr>
          <a:xfrm>
            <a:off x="752793" y="601694"/>
            <a:ext cx="7052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rgbClr val="FFC000"/>
                </a:solidFill>
                <a:latin typeface="Bahnschrift" panose="020B0502040204020203" pitchFamily="34" charset="0"/>
              </a:rPr>
              <a:t>CUELLOS DE BOTELLA</a:t>
            </a:r>
            <a:endParaRPr lang="es-CO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D37F7D-2D9F-492F-957B-7111A717B2A7}"/>
              </a:ext>
            </a:extLst>
          </p:cNvPr>
          <p:cNvSpPr txBox="1"/>
          <p:nvPr/>
        </p:nvSpPr>
        <p:spPr>
          <a:xfrm>
            <a:off x="425797" y="132725"/>
            <a:ext cx="6582797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700" b="1" dirty="0">
                <a:solidFill>
                  <a:srgbClr val="FFC000"/>
                </a:solidFill>
                <a:latin typeface="Bahnschrift" panose="020B0502040204020203" pitchFamily="34" charset="0"/>
              </a:rPr>
              <a:t>2</a:t>
            </a:r>
            <a:endParaRPr lang="es-CO" sz="36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F77E725-50F6-4C00-8675-15C343FBF6B2}"/>
              </a:ext>
            </a:extLst>
          </p:cNvPr>
          <p:cNvSpPr txBox="1"/>
          <p:nvPr/>
        </p:nvSpPr>
        <p:spPr>
          <a:xfrm>
            <a:off x="482400" y="3861766"/>
            <a:ext cx="8404396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RECOMENDACIÓN:</a:t>
            </a: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 Evitar la </a:t>
            </a:r>
            <a:r>
              <a:rPr lang="es-MX" sz="2000" dirty="0" err="1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Talleritis</a:t>
            </a: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. Realizar las formaciones pertinentes en el territorio apoyándose en las instituciones educativas de la subregión y aplicando correctamente enfoques diferenciales.</a:t>
            </a:r>
            <a:r>
              <a:rPr lang="es-MX" sz="20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  </a:t>
            </a:r>
            <a:endParaRPr lang="es-MX" sz="1600" dirty="0">
              <a:solidFill>
                <a:schemeClr val="accent1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228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5EACA1F-5CF6-4EA6-A256-CB3124D7E019}"/>
              </a:ext>
            </a:extLst>
          </p:cNvPr>
          <p:cNvSpPr txBox="1"/>
          <p:nvPr/>
        </p:nvSpPr>
        <p:spPr>
          <a:xfrm>
            <a:off x="738393" y="276494"/>
            <a:ext cx="7052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</a:rPr>
              <a:t>PARTICIPACIÓN CIUDADANA EN EL CATATUMBO</a:t>
            </a:r>
            <a:endParaRPr lang="es-CO" sz="2400" b="1" dirty="0">
              <a:solidFill>
                <a:schemeClr val="accent5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B03D391-98AE-4525-A249-703E95FA5EF3}"/>
              </a:ext>
            </a:extLst>
          </p:cNvPr>
          <p:cNvSpPr txBox="1"/>
          <p:nvPr/>
        </p:nvSpPr>
        <p:spPr>
          <a:xfrm>
            <a:off x="2303999" y="981774"/>
            <a:ext cx="658279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ARTICULACIÓN</a:t>
            </a:r>
          </a:p>
          <a:p>
            <a:r>
              <a:rPr lang="es-MX" sz="20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En tres niveles: </a:t>
            </a:r>
          </a:p>
          <a:p>
            <a:r>
              <a:rPr lang="es-MX" sz="20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	A. Con las demás plataformas de participación 	del municipio </a:t>
            </a:r>
            <a:r>
              <a:rPr lang="es-MX" sz="16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(CTJT – CMJ – CTPRC –MMPEV - CTP)</a:t>
            </a:r>
          </a:p>
          <a:p>
            <a:r>
              <a:rPr lang="es-MX" sz="16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	</a:t>
            </a:r>
            <a:r>
              <a:rPr lang="es-MX" sz="18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B.</a:t>
            </a:r>
            <a:r>
              <a:rPr lang="es-MX" sz="16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 </a:t>
            </a:r>
            <a:r>
              <a:rPr lang="es-MX" sz="18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Con las organizaciones sociales.</a:t>
            </a:r>
          </a:p>
          <a:p>
            <a:r>
              <a:rPr lang="es-MX" sz="18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	C. Con las plataformas departamentales y 	municipales</a:t>
            </a:r>
          </a:p>
          <a:p>
            <a:endParaRPr lang="es-MX" sz="1800" dirty="0">
              <a:solidFill>
                <a:schemeClr val="bg2">
                  <a:lumMod val="50000"/>
                </a:schemeClr>
              </a:solidFill>
              <a:latin typeface="Bahnschrift" panose="020B0502040204020203" pitchFamily="34" charset="0"/>
            </a:endParaRPr>
          </a:p>
          <a:p>
            <a:endParaRPr lang="es-MX" sz="1800" dirty="0">
              <a:solidFill>
                <a:schemeClr val="bg2">
                  <a:lumMod val="50000"/>
                </a:schemeClr>
              </a:solidFill>
              <a:latin typeface="Bahnschrift" panose="020B0502040204020203" pitchFamily="34" charset="0"/>
            </a:endParaRPr>
          </a:p>
          <a:p>
            <a:endParaRPr lang="es-MX" sz="2000" dirty="0">
              <a:solidFill>
                <a:schemeClr val="bg2">
                  <a:lumMod val="50000"/>
                </a:schemeClr>
              </a:solidFill>
              <a:latin typeface="Bahnschrift" panose="020B0502040204020203" pitchFamily="34" charset="0"/>
            </a:endParaRPr>
          </a:p>
          <a:p>
            <a:pPr marL="742950" lvl="1" indent="-742950">
              <a:buFont typeface="+mj-lt"/>
              <a:buAutoNum type="arabicPeriod"/>
            </a:pPr>
            <a:endParaRPr lang="es-CO" sz="3600" b="1" dirty="0">
              <a:solidFill>
                <a:schemeClr val="accent6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3FD58F3-D7F9-4E37-9EF4-CEE4022D1784}"/>
              </a:ext>
            </a:extLst>
          </p:cNvPr>
          <p:cNvSpPr txBox="1"/>
          <p:nvPr/>
        </p:nvSpPr>
        <p:spPr>
          <a:xfrm>
            <a:off x="752793" y="601694"/>
            <a:ext cx="7052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rgbClr val="FFC000"/>
                </a:solidFill>
                <a:latin typeface="Bahnschrift" panose="020B0502040204020203" pitchFamily="34" charset="0"/>
              </a:rPr>
              <a:t>CUELLOS DE BOTELLA</a:t>
            </a:r>
            <a:endParaRPr lang="es-CO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D37F7D-2D9F-492F-957B-7111A717B2A7}"/>
              </a:ext>
            </a:extLst>
          </p:cNvPr>
          <p:cNvSpPr txBox="1"/>
          <p:nvPr/>
        </p:nvSpPr>
        <p:spPr>
          <a:xfrm>
            <a:off x="425797" y="132725"/>
            <a:ext cx="6582797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700" b="1" dirty="0">
                <a:solidFill>
                  <a:srgbClr val="FFC000"/>
                </a:solidFill>
                <a:latin typeface="Bahnschrift" panose="020B0502040204020203" pitchFamily="34" charset="0"/>
              </a:rPr>
              <a:t>3</a:t>
            </a:r>
            <a:endParaRPr lang="es-CO" sz="36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F77E725-50F6-4C00-8675-15C343FBF6B2}"/>
              </a:ext>
            </a:extLst>
          </p:cNvPr>
          <p:cNvSpPr txBox="1"/>
          <p:nvPr/>
        </p:nvSpPr>
        <p:spPr>
          <a:xfrm>
            <a:off x="482400" y="3861766"/>
            <a:ext cx="8404396" cy="1015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RECOMENDACIÓN:</a:t>
            </a: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 Incluir actividades en los Planes de Acción que permita articular con las acciones similares de las demás plataformas para optimizar esfuerzos y recursos </a:t>
            </a:r>
            <a:endParaRPr lang="es-MX" sz="1600" dirty="0">
              <a:solidFill>
                <a:schemeClr val="accent1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976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75EACA1F-5CF6-4EA6-A256-CB3124D7E019}"/>
              </a:ext>
            </a:extLst>
          </p:cNvPr>
          <p:cNvSpPr txBox="1"/>
          <p:nvPr/>
        </p:nvSpPr>
        <p:spPr>
          <a:xfrm>
            <a:off x="738393" y="276494"/>
            <a:ext cx="7052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chemeClr val="accent5">
                    <a:lumMod val="50000"/>
                  </a:schemeClr>
                </a:solidFill>
                <a:latin typeface="Bahnschrift" panose="020B0502040204020203" pitchFamily="34" charset="0"/>
              </a:rPr>
              <a:t>PARTICIPACIÓN CIUDADANA EN EL CATATUMBO</a:t>
            </a:r>
            <a:endParaRPr lang="es-CO" sz="2400" b="1" dirty="0">
              <a:solidFill>
                <a:schemeClr val="accent5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B03D391-98AE-4525-A249-703E95FA5EF3}"/>
              </a:ext>
            </a:extLst>
          </p:cNvPr>
          <p:cNvSpPr txBox="1"/>
          <p:nvPr/>
        </p:nvSpPr>
        <p:spPr>
          <a:xfrm>
            <a:off x="2303999" y="981774"/>
            <a:ext cx="6582797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solidFill>
                  <a:schemeClr val="accent6">
                    <a:lumMod val="50000"/>
                  </a:schemeClr>
                </a:solidFill>
                <a:latin typeface="Bahnschrift" panose="020B0502040204020203" pitchFamily="34" charset="0"/>
              </a:rPr>
              <a:t>RETENER INFORMACIÓN </a:t>
            </a:r>
          </a:p>
          <a:p>
            <a:r>
              <a:rPr lang="es-MX" sz="1800" dirty="0">
                <a:solidFill>
                  <a:schemeClr val="bg2">
                    <a:lumMod val="50000"/>
                  </a:schemeClr>
                </a:solidFill>
                <a:latin typeface="Bahnschrift" panose="020B0502040204020203" pitchFamily="34" charset="0"/>
              </a:rPr>
              <a:t>La información es poder y algunos líderes encuentran incentivos para no compartir información pública relevante para mejorar su posición en el corto plazo. </a:t>
            </a:r>
          </a:p>
          <a:p>
            <a:endParaRPr lang="es-MX" sz="1800" dirty="0">
              <a:solidFill>
                <a:schemeClr val="bg2">
                  <a:lumMod val="50000"/>
                </a:schemeClr>
              </a:solidFill>
              <a:latin typeface="Bahnschrift" panose="020B0502040204020203" pitchFamily="34" charset="0"/>
            </a:endParaRPr>
          </a:p>
          <a:p>
            <a:endParaRPr lang="es-MX" sz="1800" dirty="0">
              <a:solidFill>
                <a:schemeClr val="bg2">
                  <a:lumMod val="50000"/>
                </a:schemeClr>
              </a:solidFill>
              <a:latin typeface="Bahnschrift" panose="020B0502040204020203" pitchFamily="34" charset="0"/>
            </a:endParaRPr>
          </a:p>
          <a:p>
            <a:endParaRPr lang="es-MX" sz="2000" dirty="0">
              <a:solidFill>
                <a:schemeClr val="bg2">
                  <a:lumMod val="50000"/>
                </a:schemeClr>
              </a:solidFill>
              <a:latin typeface="Bahnschrift" panose="020B0502040204020203" pitchFamily="34" charset="0"/>
            </a:endParaRPr>
          </a:p>
          <a:p>
            <a:pPr marL="742950" lvl="1" indent="-742950">
              <a:buFont typeface="+mj-lt"/>
              <a:buAutoNum type="arabicPeriod"/>
            </a:pPr>
            <a:endParaRPr lang="es-CO" sz="3600" b="1" dirty="0">
              <a:solidFill>
                <a:schemeClr val="accent6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3FD58F3-D7F9-4E37-9EF4-CEE4022D1784}"/>
              </a:ext>
            </a:extLst>
          </p:cNvPr>
          <p:cNvSpPr txBox="1"/>
          <p:nvPr/>
        </p:nvSpPr>
        <p:spPr>
          <a:xfrm>
            <a:off x="752793" y="601694"/>
            <a:ext cx="70520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b="1" dirty="0">
                <a:solidFill>
                  <a:srgbClr val="FFC000"/>
                </a:solidFill>
                <a:latin typeface="Bahnschrift" panose="020B0502040204020203" pitchFamily="34" charset="0"/>
              </a:rPr>
              <a:t>CUELLOS DE BOTELLA</a:t>
            </a:r>
            <a:endParaRPr lang="es-CO" sz="24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D37F7D-2D9F-492F-957B-7111A717B2A7}"/>
              </a:ext>
            </a:extLst>
          </p:cNvPr>
          <p:cNvSpPr txBox="1"/>
          <p:nvPr/>
        </p:nvSpPr>
        <p:spPr>
          <a:xfrm>
            <a:off x="425797" y="132725"/>
            <a:ext cx="6582797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700" b="1" dirty="0">
                <a:solidFill>
                  <a:srgbClr val="FFC000"/>
                </a:solidFill>
                <a:latin typeface="Bahnschrift" panose="020B0502040204020203" pitchFamily="34" charset="0"/>
              </a:rPr>
              <a:t>4</a:t>
            </a:r>
            <a:endParaRPr lang="es-CO" sz="3600" b="1" dirty="0">
              <a:solidFill>
                <a:srgbClr val="FFC000"/>
              </a:solidFill>
              <a:latin typeface="Bahnschrift" panose="020B050204020402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F77E725-50F6-4C00-8675-15C343FBF6B2}"/>
              </a:ext>
            </a:extLst>
          </p:cNvPr>
          <p:cNvSpPr txBox="1"/>
          <p:nvPr/>
        </p:nvSpPr>
        <p:spPr>
          <a:xfrm>
            <a:off x="482400" y="3861766"/>
            <a:ext cx="8404396" cy="70788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RECOMENDACIÓN:</a:t>
            </a:r>
            <a:r>
              <a:rPr lang="es-MX" sz="2000" dirty="0">
                <a:solidFill>
                  <a:schemeClr val="accent1">
                    <a:lumMod val="50000"/>
                  </a:schemeClr>
                </a:solidFill>
                <a:latin typeface="Bahnschrift" panose="020B0502040204020203" pitchFamily="34" charset="0"/>
              </a:rPr>
              <a:t> Mejorar el relacionamiento externo para que no se sustente en relaciones institucionales y no personales. </a:t>
            </a:r>
            <a:endParaRPr lang="es-MX" sz="1600" dirty="0">
              <a:solidFill>
                <a:schemeClr val="accent1">
                  <a:lumMod val="50000"/>
                </a:schemeClr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93479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7566</TotalTime>
  <Words>545</Words>
  <Application>Microsoft Office PowerPoint</Application>
  <PresentationFormat>Presentación en pantalla (16:9)</PresentationFormat>
  <Paragraphs>67</Paragraphs>
  <Slides>26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29" baseType="lpstr">
      <vt:lpstr>Arial</vt:lpstr>
      <vt:lpstr>Bahnschrift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Jorge Andres Garcia Villamizar</cp:lastModifiedBy>
  <cp:revision>6</cp:revision>
  <dcterms:modified xsi:type="dcterms:W3CDTF">2023-07-12T20:34:48Z</dcterms:modified>
</cp:coreProperties>
</file>