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78" r:id="rId4"/>
    <p:sldId id="279" r:id="rId5"/>
    <p:sldId id="258" r:id="rId6"/>
    <p:sldId id="263" r:id="rId7"/>
    <p:sldId id="271" r:id="rId8"/>
    <p:sldId id="277" r:id="rId9"/>
    <p:sldId id="280" r:id="rId10"/>
    <p:sldId id="281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71" d="100"/>
          <a:sy n="71" d="100"/>
        </p:scale>
        <p:origin x="6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D6AFDC-E08F-4C9E-BDB3-C3842BCCB0B4}" type="doc">
      <dgm:prSet loTypeId="urn:microsoft.com/office/officeart/2005/8/layout/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s-ES"/>
        </a:p>
      </dgm:t>
    </dgm:pt>
    <dgm:pt modelId="{B0BA0D94-BD38-4576-BFB2-DD2501343F2B}">
      <dgm:prSet phldrT="[Texto]" custT="1"/>
      <dgm:spPr/>
      <dgm:t>
        <a:bodyPr/>
        <a:lstStyle/>
        <a:p>
          <a:pPr algn="just"/>
          <a:r>
            <a: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Las condiciones agroambientales que presentan los 28 municipios están determinadas por la presencia de todo lo pisos térmicos, un suelo altamente productivo, diversidad de flora y fauna y una riqueza hídrica pronunciada, condiciones que favorecen la diversidad en la producción agropecuaria.</a:t>
          </a:r>
          <a:endParaRPr lang="es-ES" sz="1800" dirty="0"/>
        </a:p>
      </dgm:t>
    </dgm:pt>
    <dgm:pt modelId="{76AFEBD0-AF81-485A-887A-CD8260EF17D8}" type="parTrans" cxnId="{B3094A65-78A3-4AA9-A379-80E5B3B44D59}">
      <dgm:prSet/>
      <dgm:spPr/>
      <dgm:t>
        <a:bodyPr/>
        <a:lstStyle/>
        <a:p>
          <a:endParaRPr lang="es-ES"/>
        </a:p>
      </dgm:t>
    </dgm:pt>
    <dgm:pt modelId="{2F3C3FEE-10D6-46E8-8374-8CC976AF3EE2}" type="sibTrans" cxnId="{B3094A65-78A3-4AA9-A379-80E5B3B44D59}">
      <dgm:prSet/>
      <dgm:spPr/>
      <dgm:t>
        <a:bodyPr/>
        <a:lstStyle/>
        <a:p>
          <a:endParaRPr lang="es-ES"/>
        </a:p>
      </dgm:t>
    </dgm:pt>
    <dgm:pt modelId="{DE025991-C541-475C-B567-7DEC03F7DDA2}">
      <dgm:prSet phldrT="[Texto]" custT="1"/>
      <dgm:spPr/>
      <dgm:t>
        <a:bodyPr/>
        <a:lstStyle/>
        <a:p>
          <a:pPr algn="just"/>
          <a:r>
            <a: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Su ubicación geográfica cerca al puerto de Barranquilla y la zona de la costa Atlántica, que se ha configurado con el principal nicho de mercado de los productos del Norte de Santander</a:t>
          </a:r>
          <a:endParaRPr lang="es-ES" sz="2000" dirty="0"/>
        </a:p>
      </dgm:t>
    </dgm:pt>
    <dgm:pt modelId="{30EB8BEA-916D-4DED-BDA0-0D211A787B53}" type="parTrans" cxnId="{8A434A42-66B8-4F8A-A35C-7FEF1AA99BF6}">
      <dgm:prSet/>
      <dgm:spPr/>
      <dgm:t>
        <a:bodyPr/>
        <a:lstStyle/>
        <a:p>
          <a:endParaRPr lang="es-ES"/>
        </a:p>
      </dgm:t>
    </dgm:pt>
    <dgm:pt modelId="{A0BA896A-D67E-4B1B-8936-BB18500E3D70}" type="sibTrans" cxnId="{8A434A42-66B8-4F8A-A35C-7FEF1AA99BF6}">
      <dgm:prSet/>
      <dgm:spPr/>
      <dgm:t>
        <a:bodyPr/>
        <a:lstStyle/>
        <a:p>
          <a:endParaRPr lang="es-ES"/>
        </a:p>
      </dgm:t>
    </dgm:pt>
    <dgm:pt modelId="{1FC71C5C-4838-48E8-8817-E18099A8B18A}">
      <dgm:prSet phldrT="[Texto]" custT="1"/>
      <dgm:spPr/>
      <dgm:t>
        <a:bodyPr/>
        <a:lstStyle/>
        <a:p>
          <a:pPr algn="just"/>
          <a:r>
            <a:rPr lang="es-E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Una importante existencia de capital social que se encuentra desarrollando acciones para el fortalecimiento y reconstrucción del tejido social</a:t>
          </a:r>
          <a:endParaRPr lang="es-ES" sz="2400" dirty="0"/>
        </a:p>
      </dgm:t>
    </dgm:pt>
    <dgm:pt modelId="{85044EF4-28BE-4F1A-B61B-41242883F5A6}" type="parTrans" cxnId="{486CCABF-6DF8-4C14-B7AC-63BE0DF1FA7C}">
      <dgm:prSet/>
      <dgm:spPr/>
      <dgm:t>
        <a:bodyPr/>
        <a:lstStyle/>
        <a:p>
          <a:endParaRPr lang="es-ES"/>
        </a:p>
      </dgm:t>
    </dgm:pt>
    <dgm:pt modelId="{96965A1D-9967-4746-A455-E5716F5CCA4E}" type="sibTrans" cxnId="{486CCABF-6DF8-4C14-B7AC-63BE0DF1FA7C}">
      <dgm:prSet/>
      <dgm:spPr/>
      <dgm:t>
        <a:bodyPr/>
        <a:lstStyle/>
        <a:p>
          <a:endParaRPr lang="es-ES"/>
        </a:p>
      </dgm:t>
    </dgm:pt>
    <dgm:pt modelId="{1B5B8F17-6F15-43E5-AD40-2D7DB4825A00}" type="pres">
      <dgm:prSet presAssocID="{57D6AFDC-E08F-4C9E-BDB3-C3842BCCB0B4}" presName="linear" presStyleCnt="0">
        <dgm:presLayoutVars>
          <dgm:dir/>
          <dgm:animLvl val="lvl"/>
          <dgm:resizeHandles val="exact"/>
        </dgm:presLayoutVars>
      </dgm:prSet>
      <dgm:spPr/>
    </dgm:pt>
    <dgm:pt modelId="{4EEF64DE-00A3-4345-B53D-8B906F7F36BC}" type="pres">
      <dgm:prSet presAssocID="{B0BA0D94-BD38-4576-BFB2-DD2501343F2B}" presName="parentLin" presStyleCnt="0"/>
      <dgm:spPr/>
    </dgm:pt>
    <dgm:pt modelId="{0B82DA54-C47E-4EBF-843C-26DD66E935F2}" type="pres">
      <dgm:prSet presAssocID="{B0BA0D94-BD38-4576-BFB2-DD2501343F2B}" presName="parentLeftMargin" presStyleLbl="node1" presStyleIdx="0" presStyleCnt="3"/>
      <dgm:spPr/>
    </dgm:pt>
    <dgm:pt modelId="{FF71CF97-2333-45CD-84CD-8C257272B164}" type="pres">
      <dgm:prSet presAssocID="{B0BA0D94-BD38-4576-BFB2-DD2501343F2B}" presName="parentText" presStyleLbl="node1" presStyleIdx="0" presStyleCnt="3" custScaleX="107611">
        <dgm:presLayoutVars>
          <dgm:chMax val="0"/>
          <dgm:bulletEnabled val="1"/>
        </dgm:presLayoutVars>
      </dgm:prSet>
      <dgm:spPr/>
    </dgm:pt>
    <dgm:pt modelId="{35586A6E-0B8C-41C0-BF17-57AB5ADF8520}" type="pres">
      <dgm:prSet presAssocID="{B0BA0D94-BD38-4576-BFB2-DD2501343F2B}" presName="negativeSpace" presStyleCnt="0"/>
      <dgm:spPr/>
    </dgm:pt>
    <dgm:pt modelId="{44A8DB85-A07A-4BA6-80E8-F12193CB4A66}" type="pres">
      <dgm:prSet presAssocID="{B0BA0D94-BD38-4576-BFB2-DD2501343F2B}" presName="childText" presStyleLbl="conFgAcc1" presStyleIdx="0" presStyleCnt="3">
        <dgm:presLayoutVars>
          <dgm:bulletEnabled val="1"/>
        </dgm:presLayoutVars>
      </dgm:prSet>
      <dgm:spPr/>
    </dgm:pt>
    <dgm:pt modelId="{D655F870-7C97-4BFF-9291-D43647B07946}" type="pres">
      <dgm:prSet presAssocID="{2F3C3FEE-10D6-46E8-8374-8CC976AF3EE2}" presName="spaceBetweenRectangles" presStyleCnt="0"/>
      <dgm:spPr/>
    </dgm:pt>
    <dgm:pt modelId="{74FCF486-C89D-48AC-A720-AE69B58B91EE}" type="pres">
      <dgm:prSet presAssocID="{DE025991-C541-475C-B567-7DEC03F7DDA2}" presName="parentLin" presStyleCnt="0"/>
      <dgm:spPr/>
    </dgm:pt>
    <dgm:pt modelId="{3A563D16-15CE-44FD-8FDE-0F7704CFFF8C}" type="pres">
      <dgm:prSet presAssocID="{DE025991-C541-475C-B567-7DEC03F7DDA2}" presName="parentLeftMargin" presStyleLbl="node1" presStyleIdx="0" presStyleCnt="3"/>
      <dgm:spPr/>
    </dgm:pt>
    <dgm:pt modelId="{42D7653C-59C4-4071-8DE7-517BDB3EA2FB}" type="pres">
      <dgm:prSet presAssocID="{DE025991-C541-475C-B567-7DEC03F7DDA2}" presName="parentText" presStyleLbl="node1" presStyleIdx="1" presStyleCnt="3" custScaleX="109078">
        <dgm:presLayoutVars>
          <dgm:chMax val="0"/>
          <dgm:bulletEnabled val="1"/>
        </dgm:presLayoutVars>
      </dgm:prSet>
      <dgm:spPr/>
    </dgm:pt>
    <dgm:pt modelId="{E428E019-249A-499F-85EC-EF675984F2E4}" type="pres">
      <dgm:prSet presAssocID="{DE025991-C541-475C-B567-7DEC03F7DDA2}" presName="negativeSpace" presStyleCnt="0"/>
      <dgm:spPr/>
    </dgm:pt>
    <dgm:pt modelId="{12E29795-4024-4981-B878-8F6F00F8B0C3}" type="pres">
      <dgm:prSet presAssocID="{DE025991-C541-475C-B567-7DEC03F7DDA2}" presName="childText" presStyleLbl="conFgAcc1" presStyleIdx="1" presStyleCnt="3">
        <dgm:presLayoutVars>
          <dgm:bulletEnabled val="1"/>
        </dgm:presLayoutVars>
      </dgm:prSet>
      <dgm:spPr/>
    </dgm:pt>
    <dgm:pt modelId="{53041460-1A52-4A83-92A2-3670021E39E4}" type="pres">
      <dgm:prSet presAssocID="{A0BA896A-D67E-4B1B-8936-BB18500E3D70}" presName="spaceBetweenRectangles" presStyleCnt="0"/>
      <dgm:spPr/>
    </dgm:pt>
    <dgm:pt modelId="{D661C496-1A30-436E-8904-B6FDD01586D8}" type="pres">
      <dgm:prSet presAssocID="{1FC71C5C-4838-48E8-8817-E18099A8B18A}" presName="parentLin" presStyleCnt="0"/>
      <dgm:spPr/>
    </dgm:pt>
    <dgm:pt modelId="{9F4E3F9B-5D4B-4221-93AC-CA5357C0C4A0}" type="pres">
      <dgm:prSet presAssocID="{1FC71C5C-4838-48E8-8817-E18099A8B18A}" presName="parentLeftMargin" presStyleLbl="node1" presStyleIdx="1" presStyleCnt="3"/>
      <dgm:spPr/>
    </dgm:pt>
    <dgm:pt modelId="{2208B6B6-0192-48F4-8070-CE3B11F76F04}" type="pres">
      <dgm:prSet presAssocID="{1FC71C5C-4838-48E8-8817-E18099A8B18A}" presName="parentText" presStyleLbl="node1" presStyleIdx="2" presStyleCnt="3" custScaleX="107702">
        <dgm:presLayoutVars>
          <dgm:chMax val="0"/>
          <dgm:bulletEnabled val="1"/>
        </dgm:presLayoutVars>
      </dgm:prSet>
      <dgm:spPr/>
    </dgm:pt>
    <dgm:pt modelId="{3FF0B651-A82B-4280-917E-C2F026DF3631}" type="pres">
      <dgm:prSet presAssocID="{1FC71C5C-4838-48E8-8817-E18099A8B18A}" presName="negativeSpace" presStyleCnt="0"/>
      <dgm:spPr/>
    </dgm:pt>
    <dgm:pt modelId="{A70B49CC-75CE-454D-A025-783E1BA75BDB}" type="pres">
      <dgm:prSet presAssocID="{1FC71C5C-4838-48E8-8817-E18099A8B18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C0C0A01-479C-4EA8-A617-AE6E23AD65D2}" type="presOf" srcId="{B0BA0D94-BD38-4576-BFB2-DD2501343F2B}" destId="{0B82DA54-C47E-4EBF-843C-26DD66E935F2}" srcOrd="0" destOrd="0" presId="urn:microsoft.com/office/officeart/2005/8/layout/list1"/>
    <dgm:cxn modelId="{8A434A42-66B8-4F8A-A35C-7FEF1AA99BF6}" srcId="{57D6AFDC-E08F-4C9E-BDB3-C3842BCCB0B4}" destId="{DE025991-C541-475C-B567-7DEC03F7DDA2}" srcOrd="1" destOrd="0" parTransId="{30EB8BEA-916D-4DED-BDA0-0D211A787B53}" sibTransId="{A0BA896A-D67E-4B1B-8936-BB18500E3D70}"/>
    <dgm:cxn modelId="{B3094A65-78A3-4AA9-A379-80E5B3B44D59}" srcId="{57D6AFDC-E08F-4C9E-BDB3-C3842BCCB0B4}" destId="{B0BA0D94-BD38-4576-BFB2-DD2501343F2B}" srcOrd="0" destOrd="0" parTransId="{76AFEBD0-AF81-485A-887A-CD8260EF17D8}" sibTransId="{2F3C3FEE-10D6-46E8-8374-8CC976AF3EE2}"/>
    <dgm:cxn modelId="{367B7C5A-1D50-475F-9DEF-B4CC249C9B82}" type="presOf" srcId="{57D6AFDC-E08F-4C9E-BDB3-C3842BCCB0B4}" destId="{1B5B8F17-6F15-43E5-AD40-2D7DB4825A00}" srcOrd="0" destOrd="0" presId="urn:microsoft.com/office/officeart/2005/8/layout/list1"/>
    <dgm:cxn modelId="{F82AAF5A-96C6-48E8-AD6D-80559D5793CC}" type="presOf" srcId="{1FC71C5C-4838-48E8-8817-E18099A8B18A}" destId="{2208B6B6-0192-48F4-8070-CE3B11F76F04}" srcOrd="1" destOrd="0" presId="urn:microsoft.com/office/officeart/2005/8/layout/list1"/>
    <dgm:cxn modelId="{E6FE9793-83BE-4DAC-8651-4FB9B24BA345}" type="presOf" srcId="{DE025991-C541-475C-B567-7DEC03F7DDA2}" destId="{3A563D16-15CE-44FD-8FDE-0F7704CFFF8C}" srcOrd="0" destOrd="0" presId="urn:microsoft.com/office/officeart/2005/8/layout/list1"/>
    <dgm:cxn modelId="{1FB20B96-12FB-4634-B894-7A9AAD589A53}" type="presOf" srcId="{B0BA0D94-BD38-4576-BFB2-DD2501343F2B}" destId="{FF71CF97-2333-45CD-84CD-8C257272B164}" srcOrd="1" destOrd="0" presId="urn:microsoft.com/office/officeart/2005/8/layout/list1"/>
    <dgm:cxn modelId="{C59A1797-2AED-45E2-B4A8-5E845A996DD4}" type="presOf" srcId="{1FC71C5C-4838-48E8-8817-E18099A8B18A}" destId="{9F4E3F9B-5D4B-4221-93AC-CA5357C0C4A0}" srcOrd="0" destOrd="0" presId="urn:microsoft.com/office/officeart/2005/8/layout/list1"/>
    <dgm:cxn modelId="{3C53C6BE-A69C-4A29-BDEE-AA1155D1AAD1}" type="presOf" srcId="{DE025991-C541-475C-B567-7DEC03F7DDA2}" destId="{42D7653C-59C4-4071-8DE7-517BDB3EA2FB}" srcOrd="1" destOrd="0" presId="urn:microsoft.com/office/officeart/2005/8/layout/list1"/>
    <dgm:cxn modelId="{486CCABF-6DF8-4C14-B7AC-63BE0DF1FA7C}" srcId="{57D6AFDC-E08F-4C9E-BDB3-C3842BCCB0B4}" destId="{1FC71C5C-4838-48E8-8817-E18099A8B18A}" srcOrd="2" destOrd="0" parTransId="{85044EF4-28BE-4F1A-B61B-41242883F5A6}" sibTransId="{96965A1D-9967-4746-A455-E5716F5CCA4E}"/>
    <dgm:cxn modelId="{C64A1227-11A1-46B1-9633-1AF2931B0370}" type="presParOf" srcId="{1B5B8F17-6F15-43E5-AD40-2D7DB4825A00}" destId="{4EEF64DE-00A3-4345-B53D-8B906F7F36BC}" srcOrd="0" destOrd="0" presId="urn:microsoft.com/office/officeart/2005/8/layout/list1"/>
    <dgm:cxn modelId="{AD593439-4581-4E10-B6CB-BB6A28B50B99}" type="presParOf" srcId="{4EEF64DE-00A3-4345-B53D-8B906F7F36BC}" destId="{0B82DA54-C47E-4EBF-843C-26DD66E935F2}" srcOrd="0" destOrd="0" presId="urn:microsoft.com/office/officeart/2005/8/layout/list1"/>
    <dgm:cxn modelId="{631E6DFF-B33B-4CB9-B0FF-19DA3627103C}" type="presParOf" srcId="{4EEF64DE-00A3-4345-B53D-8B906F7F36BC}" destId="{FF71CF97-2333-45CD-84CD-8C257272B164}" srcOrd="1" destOrd="0" presId="urn:microsoft.com/office/officeart/2005/8/layout/list1"/>
    <dgm:cxn modelId="{4BA04C2C-34E4-4D18-AF47-C5C8D649CB82}" type="presParOf" srcId="{1B5B8F17-6F15-43E5-AD40-2D7DB4825A00}" destId="{35586A6E-0B8C-41C0-BF17-57AB5ADF8520}" srcOrd="1" destOrd="0" presId="urn:microsoft.com/office/officeart/2005/8/layout/list1"/>
    <dgm:cxn modelId="{054B0863-C707-4FF1-B039-4CBE5C81416A}" type="presParOf" srcId="{1B5B8F17-6F15-43E5-AD40-2D7DB4825A00}" destId="{44A8DB85-A07A-4BA6-80E8-F12193CB4A66}" srcOrd="2" destOrd="0" presId="urn:microsoft.com/office/officeart/2005/8/layout/list1"/>
    <dgm:cxn modelId="{8849E642-E303-4295-AC35-F32AA9067617}" type="presParOf" srcId="{1B5B8F17-6F15-43E5-AD40-2D7DB4825A00}" destId="{D655F870-7C97-4BFF-9291-D43647B07946}" srcOrd="3" destOrd="0" presId="urn:microsoft.com/office/officeart/2005/8/layout/list1"/>
    <dgm:cxn modelId="{4235D387-1827-4F4F-8578-B3A1E61B0E90}" type="presParOf" srcId="{1B5B8F17-6F15-43E5-AD40-2D7DB4825A00}" destId="{74FCF486-C89D-48AC-A720-AE69B58B91EE}" srcOrd="4" destOrd="0" presId="urn:microsoft.com/office/officeart/2005/8/layout/list1"/>
    <dgm:cxn modelId="{827C1E1A-F2CE-466B-994E-F3A9C2EB4F69}" type="presParOf" srcId="{74FCF486-C89D-48AC-A720-AE69B58B91EE}" destId="{3A563D16-15CE-44FD-8FDE-0F7704CFFF8C}" srcOrd="0" destOrd="0" presId="urn:microsoft.com/office/officeart/2005/8/layout/list1"/>
    <dgm:cxn modelId="{30695BE2-7114-42D1-9BD5-9138C09628E0}" type="presParOf" srcId="{74FCF486-C89D-48AC-A720-AE69B58B91EE}" destId="{42D7653C-59C4-4071-8DE7-517BDB3EA2FB}" srcOrd="1" destOrd="0" presId="urn:microsoft.com/office/officeart/2005/8/layout/list1"/>
    <dgm:cxn modelId="{6BF70ABA-5954-4208-B604-BC68B19E330F}" type="presParOf" srcId="{1B5B8F17-6F15-43E5-AD40-2D7DB4825A00}" destId="{E428E019-249A-499F-85EC-EF675984F2E4}" srcOrd="5" destOrd="0" presId="urn:microsoft.com/office/officeart/2005/8/layout/list1"/>
    <dgm:cxn modelId="{BF2B6A45-BC81-4A07-89D2-CA922DF47D0B}" type="presParOf" srcId="{1B5B8F17-6F15-43E5-AD40-2D7DB4825A00}" destId="{12E29795-4024-4981-B878-8F6F00F8B0C3}" srcOrd="6" destOrd="0" presId="urn:microsoft.com/office/officeart/2005/8/layout/list1"/>
    <dgm:cxn modelId="{5BA21E3B-8FAB-47F8-81BD-56FEEF1AA2E0}" type="presParOf" srcId="{1B5B8F17-6F15-43E5-AD40-2D7DB4825A00}" destId="{53041460-1A52-4A83-92A2-3670021E39E4}" srcOrd="7" destOrd="0" presId="urn:microsoft.com/office/officeart/2005/8/layout/list1"/>
    <dgm:cxn modelId="{AC9E8B92-A1B2-4BFD-923A-489B5E8A9093}" type="presParOf" srcId="{1B5B8F17-6F15-43E5-AD40-2D7DB4825A00}" destId="{D661C496-1A30-436E-8904-B6FDD01586D8}" srcOrd="8" destOrd="0" presId="urn:microsoft.com/office/officeart/2005/8/layout/list1"/>
    <dgm:cxn modelId="{E1AFBEA7-9DB1-4967-8EFB-5FEAB968B649}" type="presParOf" srcId="{D661C496-1A30-436E-8904-B6FDD01586D8}" destId="{9F4E3F9B-5D4B-4221-93AC-CA5357C0C4A0}" srcOrd="0" destOrd="0" presId="urn:microsoft.com/office/officeart/2005/8/layout/list1"/>
    <dgm:cxn modelId="{296B6F3F-9ECB-46BA-B16E-66C56EB9DD28}" type="presParOf" srcId="{D661C496-1A30-436E-8904-B6FDD01586D8}" destId="{2208B6B6-0192-48F4-8070-CE3B11F76F04}" srcOrd="1" destOrd="0" presId="urn:microsoft.com/office/officeart/2005/8/layout/list1"/>
    <dgm:cxn modelId="{366AAEE4-C31E-4F24-B2BE-14FC2BEA9A76}" type="presParOf" srcId="{1B5B8F17-6F15-43E5-AD40-2D7DB4825A00}" destId="{3FF0B651-A82B-4280-917E-C2F026DF3631}" srcOrd="9" destOrd="0" presId="urn:microsoft.com/office/officeart/2005/8/layout/list1"/>
    <dgm:cxn modelId="{573A057E-3667-43A7-9124-C9047DFECF8C}" type="presParOf" srcId="{1B5B8F17-6F15-43E5-AD40-2D7DB4825A00}" destId="{A70B49CC-75CE-454D-A025-783E1BA75BD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D6AFDC-E08F-4C9E-BDB3-C3842BCCB0B4}" type="doc">
      <dgm:prSet loTypeId="urn:microsoft.com/office/officeart/2005/8/layout/list1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s-ES"/>
        </a:p>
      </dgm:t>
    </dgm:pt>
    <dgm:pt modelId="{B0BA0D94-BD38-4576-BFB2-DD2501343F2B}">
      <dgm:prSet phldrT="[Texto]" custT="1"/>
      <dgm:spPr/>
      <dgm:t>
        <a:bodyPr/>
        <a:lstStyle/>
        <a:p>
          <a:pPr algn="just"/>
          <a:r>
            <a: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En la Mesa Técnica </a:t>
          </a:r>
          <a:r>
            <a:rPr lang="es-ES" sz="1800" dirty="0" err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Agroproductiva</a:t>
          </a:r>
          <a:r>
            <a:rPr lang="es-E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del Catatumbo y Norte de Santander se encuentran agrupadas 61 organizaciones que vinculan a cerca de 6.687 familias de productores agropecuarios de los 27 municipios.</a:t>
          </a:r>
          <a:endParaRPr lang="es-ES" sz="1800" dirty="0"/>
        </a:p>
      </dgm:t>
    </dgm:pt>
    <dgm:pt modelId="{76AFEBD0-AF81-485A-887A-CD8260EF17D8}" type="parTrans" cxnId="{B3094A65-78A3-4AA9-A379-80E5B3B44D59}">
      <dgm:prSet/>
      <dgm:spPr/>
      <dgm:t>
        <a:bodyPr/>
        <a:lstStyle/>
        <a:p>
          <a:endParaRPr lang="es-ES"/>
        </a:p>
      </dgm:t>
    </dgm:pt>
    <dgm:pt modelId="{2F3C3FEE-10D6-46E8-8374-8CC976AF3EE2}" type="sibTrans" cxnId="{B3094A65-78A3-4AA9-A379-80E5B3B44D59}">
      <dgm:prSet/>
      <dgm:spPr/>
      <dgm:t>
        <a:bodyPr/>
        <a:lstStyle/>
        <a:p>
          <a:endParaRPr lang="es-ES"/>
        </a:p>
      </dgm:t>
    </dgm:pt>
    <dgm:pt modelId="{DE025991-C541-475C-B567-7DEC03F7DDA2}">
      <dgm:prSet phldrT="[Texto]" custT="1"/>
      <dgm:spPr/>
      <dgm:t>
        <a:bodyPr/>
        <a:lstStyle/>
        <a:p>
          <a:pPr algn="just"/>
          <a:r>
            <a: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Experiencias significativas que se convierten en referentes de éxito en procesos de producción y comercialización agropecuaria, las cuales han avanzado en la generación de garantía de comercialización </a:t>
          </a:r>
          <a:endParaRPr lang="es-ES" sz="2000" dirty="0"/>
        </a:p>
      </dgm:t>
    </dgm:pt>
    <dgm:pt modelId="{30EB8BEA-916D-4DED-BDA0-0D211A787B53}" type="parTrans" cxnId="{8A434A42-66B8-4F8A-A35C-7FEF1AA99BF6}">
      <dgm:prSet/>
      <dgm:spPr/>
      <dgm:t>
        <a:bodyPr/>
        <a:lstStyle/>
        <a:p>
          <a:endParaRPr lang="es-ES"/>
        </a:p>
      </dgm:t>
    </dgm:pt>
    <dgm:pt modelId="{A0BA896A-D67E-4B1B-8936-BB18500E3D70}" type="sibTrans" cxnId="{8A434A42-66B8-4F8A-A35C-7FEF1AA99BF6}">
      <dgm:prSet/>
      <dgm:spPr/>
      <dgm:t>
        <a:bodyPr/>
        <a:lstStyle/>
        <a:p>
          <a:endParaRPr lang="es-ES"/>
        </a:p>
      </dgm:t>
    </dgm:pt>
    <dgm:pt modelId="{1FC71C5C-4838-48E8-8817-E18099A8B18A}">
      <dgm:prSet phldrT="[Texto]" custT="1"/>
      <dgm:spPr/>
      <dgm:t>
        <a:bodyPr/>
        <a:lstStyle/>
        <a:p>
          <a:pPr algn="just"/>
          <a:r>
            <a:rPr lang="es-E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Resignificación de la vida en el campo, lo cual ha permitido que surjan y se desarrollen iniciativas, programas y proyectos orientados a generar mejores condiciones y garantías para la participación y liderazgo de la mujer, la integración y relevo generacional</a:t>
          </a:r>
          <a:endParaRPr lang="es-ES" sz="2000" dirty="0"/>
        </a:p>
      </dgm:t>
    </dgm:pt>
    <dgm:pt modelId="{85044EF4-28BE-4F1A-B61B-41242883F5A6}" type="parTrans" cxnId="{486CCABF-6DF8-4C14-B7AC-63BE0DF1FA7C}">
      <dgm:prSet/>
      <dgm:spPr/>
      <dgm:t>
        <a:bodyPr/>
        <a:lstStyle/>
        <a:p>
          <a:endParaRPr lang="es-ES"/>
        </a:p>
      </dgm:t>
    </dgm:pt>
    <dgm:pt modelId="{96965A1D-9967-4746-A455-E5716F5CCA4E}" type="sibTrans" cxnId="{486CCABF-6DF8-4C14-B7AC-63BE0DF1FA7C}">
      <dgm:prSet/>
      <dgm:spPr/>
      <dgm:t>
        <a:bodyPr/>
        <a:lstStyle/>
        <a:p>
          <a:endParaRPr lang="es-ES"/>
        </a:p>
      </dgm:t>
    </dgm:pt>
    <dgm:pt modelId="{1B5B8F17-6F15-43E5-AD40-2D7DB4825A00}" type="pres">
      <dgm:prSet presAssocID="{57D6AFDC-E08F-4C9E-BDB3-C3842BCCB0B4}" presName="linear" presStyleCnt="0">
        <dgm:presLayoutVars>
          <dgm:dir/>
          <dgm:animLvl val="lvl"/>
          <dgm:resizeHandles val="exact"/>
        </dgm:presLayoutVars>
      </dgm:prSet>
      <dgm:spPr/>
    </dgm:pt>
    <dgm:pt modelId="{4EEF64DE-00A3-4345-B53D-8B906F7F36BC}" type="pres">
      <dgm:prSet presAssocID="{B0BA0D94-BD38-4576-BFB2-DD2501343F2B}" presName="parentLin" presStyleCnt="0"/>
      <dgm:spPr/>
    </dgm:pt>
    <dgm:pt modelId="{0B82DA54-C47E-4EBF-843C-26DD66E935F2}" type="pres">
      <dgm:prSet presAssocID="{B0BA0D94-BD38-4576-BFB2-DD2501343F2B}" presName="parentLeftMargin" presStyleLbl="node1" presStyleIdx="0" presStyleCnt="3"/>
      <dgm:spPr/>
    </dgm:pt>
    <dgm:pt modelId="{FF71CF97-2333-45CD-84CD-8C257272B164}" type="pres">
      <dgm:prSet presAssocID="{B0BA0D94-BD38-4576-BFB2-DD2501343F2B}" presName="parentText" presStyleLbl="node1" presStyleIdx="0" presStyleCnt="3" custScaleX="107611">
        <dgm:presLayoutVars>
          <dgm:chMax val="0"/>
          <dgm:bulletEnabled val="1"/>
        </dgm:presLayoutVars>
      </dgm:prSet>
      <dgm:spPr/>
    </dgm:pt>
    <dgm:pt modelId="{35586A6E-0B8C-41C0-BF17-57AB5ADF8520}" type="pres">
      <dgm:prSet presAssocID="{B0BA0D94-BD38-4576-BFB2-DD2501343F2B}" presName="negativeSpace" presStyleCnt="0"/>
      <dgm:spPr/>
    </dgm:pt>
    <dgm:pt modelId="{44A8DB85-A07A-4BA6-80E8-F12193CB4A66}" type="pres">
      <dgm:prSet presAssocID="{B0BA0D94-BD38-4576-BFB2-DD2501343F2B}" presName="childText" presStyleLbl="conFgAcc1" presStyleIdx="0" presStyleCnt="3">
        <dgm:presLayoutVars>
          <dgm:bulletEnabled val="1"/>
        </dgm:presLayoutVars>
      </dgm:prSet>
      <dgm:spPr/>
    </dgm:pt>
    <dgm:pt modelId="{D655F870-7C97-4BFF-9291-D43647B07946}" type="pres">
      <dgm:prSet presAssocID="{2F3C3FEE-10D6-46E8-8374-8CC976AF3EE2}" presName="spaceBetweenRectangles" presStyleCnt="0"/>
      <dgm:spPr/>
    </dgm:pt>
    <dgm:pt modelId="{74FCF486-C89D-48AC-A720-AE69B58B91EE}" type="pres">
      <dgm:prSet presAssocID="{DE025991-C541-475C-B567-7DEC03F7DDA2}" presName="parentLin" presStyleCnt="0"/>
      <dgm:spPr/>
    </dgm:pt>
    <dgm:pt modelId="{3A563D16-15CE-44FD-8FDE-0F7704CFFF8C}" type="pres">
      <dgm:prSet presAssocID="{DE025991-C541-475C-B567-7DEC03F7DDA2}" presName="parentLeftMargin" presStyleLbl="node1" presStyleIdx="0" presStyleCnt="3"/>
      <dgm:spPr/>
    </dgm:pt>
    <dgm:pt modelId="{42D7653C-59C4-4071-8DE7-517BDB3EA2FB}" type="pres">
      <dgm:prSet presAssocID="{DE025991-C541-475C-B567-7DEC03F7DDA2}" presName="parentText" presStyleLbl="node1" presStyleIdx="1" presStyleCnt="3" custScaleX="109078">
        <dgm:presLayoutVars>
          <dgm:chMax val="0"/>
          <dgm:bulletEnabled val="1"/>
        </dgm:presLayoutVars>
      </dgm:prSet>
      <dgm:spPr/>
    </dgm:pt>
    <dgm:pt modelId="{E428E019-249A-499F-85EC-EF675984F2E4}" type="pres">
      <dgm:prSet presAssocID="{DE025991-C541-475C-B567-7DEC03F7DDA2}" presName="negativeSpace" presStyleCnt="0"/>
      <dgm:spPr/>
    </dgm:pt>
    <dgm:pt modelId="{12E29795-4024-4981-B878-8F6F00F8B0C3}" type="pres">
      <dgm:prSet presAssocID="{DE025991-C541-475C-B567-7DEC03F7DDA2}" presName="childText" presStyleLbl="conFgAcc1" presStyleIdx="1" presStyleCnt="3">
        <dgm:presLayoutVars>
          <dgm:bulletEnabled val="1"/>
        </dgm:presLayoutVars>
      </dgm:prSet>
      <dgm:spPr/>
    </dgm:pt>
    <dgm:pt modelId="{53041460-1A52-4A83-92A2-3670021E39E4}" type="pres">
      <dgm:prSet presAssocID="{A0BA896A-D67E-4B1B-8936-BB18500E3D70}" presName="spaceBetweenRectangles" presStyleCnt="0"/>
      <dgm:spPr/>
    </dgm:pt>
    <dgm:pt modelId="{D661C496-1A30-436E-8904-B6FDD01586D8}" type="pres">
      <dgm:prSet presAssocID="{1FC71C5C-4838-48E8-8817-E18099A8B18A}" presName="parentLin" presStyleCnt="0"/>
      <dgm:spPr/>
    </dgm:pt>
    <dgm:pt modelId="{9F4E3F9B-5D4B-4221-93AC-CA5357C0C4A0}" type="pres">
      <dgm:prSet presAssocID="{1FC71C5C-4838-48E8-8817-E18099A8B18A}" presName="parentLeftMargin" presStyleLbl="node1" presStyleIdx="1" presStyleCnt="3"/>
      <dgm:spPr/>
    </dgm:pt>
    <dgm:pt modelId="{2208B6B6-0192-48F4-8070-CE3B11F76F04}" type="pres">
      <dgm:prSet presAssocID="{1FC71C5C-4838-48E8-8817-E18099A8B18A}" presName="parentText" presStyleLbl="node1" presStyleIdx="2" presStyleCnt="3" custScaleX="107702" custScaleY="88982">
        <dgm:presLayoutVars>
          <dgm:chMax val="0"/>
          <dgm:bulletEnabled val="1"/>
        </dgm:presLayoutVars>
      </dgm:prSet>
      <dgm:spPr/>
    </dgm:pt>
    <dgm:pt modelId="{3FF0B651-A82B-4280-917E-C2F026DF3631}" type="pres">
      <dgm:prSet presAssocID="{1FC71C5C-4838-48E8-8817-E18099A8B18A}" presName="negativeSpace" presStyleCnt="0"/>
      <dgm:spPr/>
    </dgm:pt>
    <dgm:pt modelId="{A70B49CC-75CE-454D-A025-783E1BA75BDB}" type="pres">
      <dgm:prSet presAssocID="{1FC71C5C-4838-48E8-8817-E18099A8B18A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BC0C0A01-479C-4EA8-A617-AE6E23AD65D2}" type="presOf" srcId="{B0BA0D94-BD38-4576-BFB2-DD2501343F2B}" destId="{0B82DA54-C47E-4EBF-843C-26DD66E935F2}" srcOrd="0" destOrd="0" presId="urn:microsoft.com/office/officeart/2005/8/layout/list1"/>
    <dgm:cxn modelId="{8A434A42-66B8-4F8A-A35C-7FEF1AA99BF6}" srcId="{57D6AFDC-E08F-4C9E-BDB3-C3842BCCB0B4}" destId="{DE025991-C541-475C-B567-7DEC03F7DDA2}" srcOrd="1" destOrd="0" parTransId="{30EB8BEA-916D-4DED-BDA0-0D211A787B53}" sibTransId="{A0BA896A-D67E-4B1B-8936-BB18500E3D70}"/>
    <dgm:cxn modelId="{B3094A65-78A3-4AA9-A379-80E5B3B44D59}" srcId="{57D6AFDC-E08F-4C9E-BDB3-C3842BCCB0B4}" destId="{B0BA0D94-BD38-4576-BFB2-DD2501343F2B}" srcOrd="0" destOrd="0" parTransId="{76AFEBD0-AF81-485A-887A-CD8260EF17D8}" sibTransId="{2F3C3FEE-10D6-46E8-8374-8CC976AF3EE2}"/>
    <dgm:cxn modelId="{367B7C5A-1D50-475F-9DEF-B4CC249C9B82}" type="presOf" srcId="{57D6AFDC-E08F-4C9E-BDB3-C3842BCCB0B4}" destId="{1B5B8F17-6F15-43E5-AD40-2D7DB4825A00}" srcOrd="0" destOrd="0" presId="urn:microsoft.com/office/officeart/2005/8/layout/list1"/>
    <dgm:cxn modelId="{F82AAF5A-96C6-48E8-AD6D-80559D5793CC}" type="presOf" srcId="{1FC71C5C-4838-48E8-8817-E18099A8B18A}" destId="{2208B6B6-0192-48F4-8070-CE3B11F76F04}" srcOrd="1" destOrd="0" presId="urn:microsoft.com/office/officeart/2005/8/layout/list1"/>
    <dgm:cxn modelId="{E6FE9793-83BE-4DAC-8651-4FB9B24BA345}" type="presOf" srcId="{DE025991-C541-475C-B567-7DEC03F7DDA2}" destId="{3A563D16-15CE-44FD-8FDE-0F7704CFFF8C}" srcOrd="0" destOrd="0" presId="urn:microsoft.com/office/officeart/2005/8/layout/list1"/>
    <dgm:cxn modelId="{1FB20B96-12FB-4634-B894-7A9AAD589A53}" type="presOf" srcId="{B0BA0D94-BD38-4576-BFB2-DD2501343F2B}" destId="{FF71CF97-2333-45CD-84CD-8C257272B164}" srcOrd="1" destOrd="0" presId="urn:microsoft.com/office/officeart/2005/8/layout/list1"/>
    <dgm:cxn modelId="{C59A1797-2AED-45E2-B4A8-5E845A996DD4}" type="presOf" srcId="{1FC71C5C-4838-48E8-8817-E18099A8B18A}" destId="{9F4E3F9B-5D4B-4221-93AC-CA5357C0C4A0}" srcOrd="0" destOrd="0" presId="urn:microsoft.com/office/officeart/2005/8/layout/list1"/>
    <dgm:cxn modelId="{3C53C6BE-A69C-4A29-BDEE-AA1155D1AAD1}" type="presOf" srcId="{DE025991-C541-475C-B567-7DEC03F7DDA2}" destId="{42D7653C-59C4-4071-8DE7-517BDB3EA2FB}" srcOrd="1" destOrd="0" presId="urn:microsoft.com/office/officeart/2005/8/layout/list1"/>
    <dgm:cxn modelId="{486CCABF-6DF8-4C14-B7AC-63BE0DF1FA7C}" srcId="{57D6AFDC-E08F-4C9E-BDB3-C3842BCCB0B4}" destId="{1FC71C5C-4838-48E8-8817-E18099A8B18A}" srcOrd="2" destOrd="0" parTransId="{85044EF4-28BE-4F1A-B61B-41242883F5A6}" sibTransId="{96965A1D-9967-4746-A455-E5716F5CCA4E}"/>
    <dgm:cxn modelId="{C64A1227-11A1-46B1-9633-1AF2931B0370}" type="presParOf" srcId="{1B5B8F17-6F15-43E5-AD40-2D7DB4825A00}" destId="{4EEF64DE-00A3-4345-B53D-8B906F7F36BC}" srcOrd="0" destOrd="0" presId="urn:microsoft.com/office/officeart/2005/8/layout/list1"/>
    <dgm:cxn modelId="{AD593439-4581-4E10-B6CB-BB6A28B50B99}" type="presParOf" srcId="{4EEF64DE-00A3-4345-B53D-8B906F7F36BC}" destId="{0B82DA54-C47E-4EBF-843C-26DD66E935F2}" srcOrd="0" destOrd="0" presId="urn:microsoft.com/office/officeart/2005/8/layout/list1"/>
    <dgm:cxn modelId="{631E6DFF-B33B-4CB9-B0FF-19DA3627103C}" type="presParOf" srcId="{4EEF64DE-00A3-4345-B53D-8B906F7F36BC}" destId="{FF71CF97-2333-45CD-84CD-8C257272B164}" srcOrd="1" destOrd="0" presId="urn:microsoft.com/office/officeart/2005/8/layout/list1"/>
    <dgm:cxn modelId="{4BA04C2C-34E4-4D18-AF47-C5C8D649CB82}" type="presParOf" srcId="{1B5B8F17-6F15-43E5-AD40-2D7DB4825A00}" destId="{35586A6E-0B8C-41C0-BF17-57AB5ADF8520}" srcOrd="1" destOrd="0" presId="urn:microsoft.com/office/officeart/2005/8/layout/list1"/>
    <dgm:cxn modelId="{054B0863-C707-4FF1-B039-4CBE5C81416A}" type="presParOf" srcId="{1B5B8F17-6F15-43E5-AD40-2D7DB4825A00}" destId="{44A8DB85-A07A-4BA6-80E8-F12193CB4A66}" srcOrd="2" destOrd="0" presId="urn:microsoft.com/office/officeart/2005/8/layout/list1"/>
    <dgm:cxn modelId="{8849E642-E303-4295-AC35-F32AA9067617}" type="presParOf" srcId="{1B5B8F17-6F15-43E5-AD40-2D7DB4825A00}" destId="{D655F870-7C97-4BFF-9291-D43647B07946}" srcOrd="3" destOrd="0" presId="urn:microsoft.com/office/officeart/2005/8/layout/list1"/>
    <dgm:cxn modelId="{4235D387-1827-4F4F-8578-B3A1E61B0E90}" type="presParOf" srcId="{1B5B8F17-6F15-43E5-AD40-2D7DB4825A00}" destId="{74FCF486-C89D-48AC-A720-AE69B58B91EE}" srcOrd="4" destOrd="0" presId="urn:microsoft.com/office/officeart/2005/8/layout/list1"/>
    <dgm:cxn modelId="{827C1E1A-F2CE-466B-994E-F3A9C2EB4F69}" type="presParOf" srcId="{74FCF486-C89D-48AC-A720-AE69B58B91EE}" destId="{3A563D16-15CE-44FD-8FDE-0F7704CFFF8C}" srcOrd="0" destOrd="0" presId="urn:microsoft.com/office/officeart/2005/8/layout/list1"/>
    <dgm:cxn modelId="{30695BE2-7114-42D1-9BD5-9138C09628E0}" type="presParOf" srcId="{74FCF486-C89D-48AC-A720-AE69B58B91EE}" destId="{42D7653C-59C4-4071-8DE7-517BDB3EA2FB}" srcOrd="1" destOrd="0" presId="urn:microsoft.com/office/officeart/2005/8/layout/list1"/>
    <dgm:cxn modelId="{6BF70ABA-5954-4208-B604-BC68B19E330F}" type="presParOf" srcId="{1B5B8F17-6F15-43E5-AD40-2D7DB4825A00}" destId="{E428E019-249A-499F-85EC-EF675984F2E4}" srcOrd="5" destOrd="0" presId="urn:microsoft.com/office/officeart/2005/8/layout/list1"/>
    <dgm:cxn modelId="{BF2B6A45-BC81-4A07-89D2-CA922DF47D0B}" type="presParOf" srcId="{1B5B8F17-6F15-43E5-AD40-2D7DB4825A00}" destId="{12E29795-4024-4981-B878-8F6F00F8B0C3}" srcOrd="6" destOrd="0" presId="urn:microsoft.com/office/officeart/2005/8/layout/list1"/>
    <dgm:cxn modelId="{5BA21E3B-8FAB-47F8-81BD-56FEEF1AA2E0}" type="presParOf" srcId="{1B5B8F17-6F15-43E5-AD40-2D7DB4825A00}" destId="{53041460-1A52-4A83-92A2-3670021E39E4}" srcOrd="7" destOrd="0" presId="urn:microsoft.com/office/officeart/2005/8/layout/list1"/>
    <dgm:cxn modelId="{AC9E8B92-A1B2-4BFD-923A-489B5E8A9093}" type="presParOf" srcId="{1B5B8F17-6F15-43E5-AD40-2D7DB4825A00}" destId="{D661C496-1A30-436E-8904-B6FDD01586D8}" srcOrd="8" destOrd="0" presId="urn:microsoft.com/office/officeart/2005/8/layout/list1"/>
    <dgm:cxn modelId="{E1AFBEA7-9DB1-4967-8EFB-5FEAB968B649}" type="presParOf" srcId="{D661C496-1A30-436E-8904-B6FDD01586D8}" destId="{9F4E3F9B-5D4B-4221-93AC-CA5357C0C4A0}" srcOrd="0" destOrd="0" presId="urn:microsoft.com/office/officeart/2005/8/layout/list1"/>
    <dgm:cxn modelId="{296B6F3F-9ECB-46BA-B16E-66C56EB9DD28}" type="presParOf" srcId="{D661C496-1A30-436E-8904-B6FDD01586D8}" destId="{2208B6B6-0192-48F4-8070-CE3B11F76F04}" srcOrd="1" destOrd="0" presId="urn:microsoft.com/office/officeart/2005/8/layout/list1"/>
    <dgm:cxn modelId="{366AAEE4-C31E-4F24-B2BE-14FC2BEA9A76}" type="presParOf" srcId="{1B5B8F17-6F15-43E5-AD40-2D7DB4825A00}" destId="{3FF0B651-A82B-4280-917E-C2F026DF3631}" srcOrd="9" destOrd="0" presId="urn:microsoft.com/office/officeart/2005/8/layout/list1"/>
    <dgm:cxn modelId="{573A057E-3667-43A7-9124-C9047DFECF8C}" type="presParOf" srcId="{1B5B8F17-6F15-43E5-AD40-2D7DB4825A00}" destId="{A70B49CC-75CE-454D-A025-783E1BA75BD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8DB85-A07A-4BA6-80E8-F12193CB4A66}">
      <dsp:nvSpPr>
        <dsp:cNvPr id="0" name=""/>
        <dsp:cNvSpPr/>
      </dsp:nvSpPr>
      <dsp:spPr>
        <a:xfrm>
          <a:off x="0" y="639124"/>
          <a:ext cx="11410190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71CF97-2333-45CD-84CD-8C257272B164}">
      <dsp:nvSpPr>
        <dsp:cNvPr id="0" name=""/>
        <dsp:cNvSpPr/>
      </dsp:nvSpPr>
      <dsp:spPr>
        <a:xfrm>
          <a:off x="570509" y="63484"/>
          <a:ext cx="8595033" cy="115128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895" tIns="0" rIns="301895" bIns="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Las condiciones agroambientales que presentan los 28 municipios están determinadas por la presencia de todo lo pisos térmicos, un suelo altamente productivo, diversidad de flora y fauna y una riqueza hídrica pronunciada, condiciones que favorecen la diversidad en la producción agropecuaria.</a:t>
          </a:r>
          <a:endParaRPr lang="es-ES" sz="1800" kern="1200" dirty="0"/>
        </a:p>
      </dsp:txBody>
      <dsp:txXfrm>
        <a:off x="626710" y="119685"/>
        <a:ext cx="8482631" cy="1038878"/>
      </dsp:txXfrm>
    </dsp:sp>
    <dsp:sp modelId="{12E29795-4024-4981-B878-8F6F00F8B0C3}">
      <dsp:nvSpPr>
        <dsp:cNvPr id="0" name=""/>
        <dsp:cNvSpPr/>
      </dsp:nvSpPr>
      <dsp:spPr>
        <a:xfrm>
          <a:off x="0" y="2408164"/>
          <a:ext cx="11410190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7653C-59C4-4071-8DE7-517BDB3EA2FB}">
      <dsp:nvSpPr>
        <dsp:cNvPr id="0" name=""/>
        <dsp:cNvSpPr/>
      </dsp:nvSpPr>
      <dsp:spPr>
        <a:xfrm>
          <a:off x="570509" y="1832524"/>
          <a:ext cx="8712204" cy="115128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895" tIns="0" rIns="301895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Su ubicación geográfica cerca al puerto de Barranquilla y la zona de la costa Atlántica, que se ha configurado con el principal nicho de mercado de los productos del Norte de Santander</a:t>
          </a:r>
          <a:endParaRPr lang="es-ES" sz="2000" kern="1200" dirty="0"/>
        </a:p>
      </dsp:txBody>
      <dsp:txXfrm>
        <a:off x="626710" y="1888725"/>
        <a:ext cx="8599802" cy="1038878"/>
      </dsp:txXfrm>
    </dsp:sp>
    <dsp:sp modelId="{A70B49CC-75CE-454D-A025-783E1BA75BDB}">
      <dsp:nvSpPr>
        <dsp:cNvPr id="0" name=""/>
        <dsp:cNvSpPr/>
      </dsp:nvSpPr>
      <dsp:spPr>
        <a:xfrm>
          <a:off x="0" y="4177204"/>
          <a:ext cx="11410190" cy="982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08B6B6-0192-48F4-8070-CE3B11F76F04}">
      <dsp:nvSpPr>
        <dsp:cNvPr id="0" name=""/>
        <dsp:cNvSpPr/>
      </dsp:nvSpPr>
      <dsp:spPr>
        <a:xfrm>
          <a:off x="570509" y="3601564"/>
          <a:ext cx="8602301" cy="115128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1895" tIns="0" rIns="301895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Una importante existencia de capital social que se encuentra desarrollando acciones para el fortalecimiento y reconstrucción del tejido social</a:t>
          </a:r>
          <a:endParaRPr lang="es-ES" sz="2400" kern="1200" dirty="0"/>
        </a:p>
      </dsp:txBody>
      <dsp:txXfrm>
        <a:off x="626710" y="3657765"/>
        <a:ext cx="8489899" cy="10388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A8DB85-A07A-4BA6-80E8-F12193CB4A66}">
      <dsp:nvSpPr>
        <dsp:cNvPr id="0" name=""/>
        <dsp:cNvSpPr/>
      </dsp:nvSpPr>
      <dsp:spPr>
        <a:xfrm>
          <a:off x="0" y="628344"/>
          <a:ext cx="11488993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71CF97-2333-45CD-84CD-8C257272B164}">
      <dsp:nvSpPr>
        <dsp:cNvPr id="0" name=""/>
        <dsp:cNvSpPr/>
      </dsp:nvSpPr>
      <dsp:spPr>
        <a:xfrm>
          <a:off x="574449" y="8424"/>
          <a:ext cx="8654394" cy="12398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980" tIns="0" rIns="303980" bIns="0" numCol="1" spcCol="1270" anchor="ctr" anchorCtr="0">
          <a:noAutofit/>
        </a:bodyPr>
        <a:lstStyle/>
        <a:p>
          <a:pPr marL="0" lvl="0" indent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En la Mesa Técnica </a:t>
          </a:r>
          <a:r>
            <a:rPr lang="es-ES" sz="1800" kern="1200" dirty="0" err="1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Agroproductiva</a:t>
          </a:r>
          <a:r>
            <a:rPr lang="es-ES" sz="18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 del Catatumbo y Norte de Santander se encuentran agrupadas 61 organizaciones que vinculan a cerca de 6.687 familias de productores agropecuarios de los 27 municipios.</a:t>
          </a:r>
          <a:endParaRPr lang="es-ES" sz="1800" kern="1200" dirty="0"/>
        </a:p>
      </dsp:txBody>
      <dsp:txXfrm>
        <a:off x="634973" y="68948"/>
        <a:ext cx="8533346" cy="1118792"/>
      </dsp:txXfrm>
    </dsp:sp>
    <dsp:sp modelId="{12E29795-4024-4981-B878-8F6F00F8B0C3}">
      <dsp:nvSpPr>
        <dsp:cNvPr id="0" name=""/>
        <dsp:cNvSpPr/>
      </dsp:nvSpPr>
      <dsp:spPr>
        <a:xfrm>
          <a:off x="0" y="2533464"/>
          <a:ext cx="11488993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D7653C-59C4-4071-8DE7-517BDB3EA2FB}">
      <dsp:nvSpPr>
        <dsp:cNvPr id="0" name=""/>
        <dsp:cNvSpPr/>
      </dsp:nvSpPr>
      <dsp:spPr>
        <a:xfrm>
          <a:off x="574449" y="1913544"/>
          <a:ext cx="8772374" cy="123984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980" tIns="0" rIns="303980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Experiencias significativas que se convierten en referentes de éxito en procesos de producción y comercialización agropecuaria, las cuales han avanzado en la generación de garantía de comercialización </a:t>
          </a:r>
          <a:endParaRPr lang="es-ES" sz="2000" kern="1200" dirty="0"/>
        </a:p>
      </dsp:txBody>
      <dsp:txXfrm>
        <a:off x="634973" y="1974068"/>
        <a:ext cx="8651326" cy="1118792"/>
      </dsp:txXfrm>
    </dsp:sp>
    <dsp:sp modelId="{A70B49CC-75CE-454D-A025-783E1BA75BDB}">
      <dsp:nvSpPr>
        <dsp:cNvPr id="0" name=""/>
        <dsp:cNvSpPr/>
      </dsp:nvSpPr>
      <dsp:spPr>
        <a:xfrm>
          <a:off x="0" y="4301979"/>
          <a:ext cx="11488993" cy="1058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208B6B6-0192-48F4-8070-CE3B11F76F04}">
      <dsp:nvSpPr>
        <dsp:cNvPr id="0" name=""/>
        <dsp:cNvSpPr/>
      </dsp:nvSpPr>
      <dsp:spPr>
        <a:xfrm>
          <a:off x="574449" y="3818664"/>
          <a:ext cx="8661712" cy="1103234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3980" tIns="0" rIns="303980" bIns="0" numCol="1" spcCol="1270" anchor="ctr" anchorCtr="0">
          <a:noAutofit/>
        </a:bodyPr>
        <a:lstStyle/>
        <a:p>
          <a:pPr marL="0" lvl="0" indent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rPr>
            <a:t>Resignificación de la vida en el campo, lo cual ha permitido que surjan y se desarrollen iniciativas, programas y proyectos orientados a generar mejores condiciones y garantías para la participación y liderazgo de la mujer, la integración y relevo generacional</a:t>
          </a:r>
          <a:endParaRPr lang="es-ES" sz="2000" kern="1200" dirty="0"/>
        </a:p>
      </dsp:txBody>
      <dsp:txXfrm>
        <a:off x="628304" y="3872519"/>
        <a:ext cx="8554002" cy="9955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7BB7EF-F02E-4C16-A4E9-190AEE94E3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734BE65-B03B-4C52-BC61-6B50A524DD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D4347BE-27FF-451B-B711-C4FAEE0B5C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92DFB7B-BDA0-4824-9936-23017CA15C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1CA0F2E-CB8E-48F9-BB1E-3A26B8ED3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3948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CFCE14-AEF3-4D7E-B55E-6CDE747E3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303BAEA-0876-488D-BB98-2CA4C19C08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CE3B9F-B693-42BF-AB11-C0A257984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DDE33A-07A6-4609-B5B3-77788DF56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0EBB7C-DCBA-44EA-8A3E-5CFA875FD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3607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44F7AA-6CBA-45A6-944B-A5BE27925A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2C51B0-DD34-4359-9BD0-1C76A6C46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157AD4-F5CC-4531-BA91-DB958DE89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DC511EA-6B72-49FC-9703-943B134C9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1F02422-FE09-4EAE-A190-86130C266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80993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5D9442-4C31-4AD3-9527-FB697C8A3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031871F-D856-4EAC-8690-861DA8EC06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648F62-FA86-4694-9A0B-5C74C5B829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4887D1C-D2D8-4B26-913C-726208054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4542C4-16A2-43C6-A9C2-EE1B87521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6F2E068-B423-4D06-AC18-567DD3D7C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548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EC5623-529A-43AD-82A6-8207EB3537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DE61CF5-92E3-49DD-A3DD-9895C3D3DA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211F109-014E-41CD-9C64-6D656F625E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C6C3E7C1-F97A-46C2-9CA2-B734A7D429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19386C9-2122-4A64-B4AF-767632CE41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6E880F5-4C63-405C-B44B-3CD611189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442F3B0D-7D55-4569-9A2B-02671EC81E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0AC744A-18CA-478E-959C-14079B16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80219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E54F9E-B9C9-4295-93ED-9CB1D9A5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F27A86E-6B94-4542-A4EA-7581A601B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E70494F-ECAF-40B1-9F41-5C9E3BAAF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7172453-E0C5-4F3A-A8AC-4240F821E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20890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1D43DFA-D1CB-48D3-BBE9-FE0E1F65A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528D1047-F90E-40E3-BCBE-0AAB2985E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D54CBA6-4D34-4187-AAA2-678DC85DF9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64424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071CC7-9183-4A05-99CB-AB0C61F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6119343-7BC8-4697-B856-82B9AFFE23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563D3A2-D575-4F14-8CF0-631557F943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F1EAB1D-2B60-44AC-81D0-8665BEBFF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4E39181-3697-4898-AE60-593315F4F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2B4E10A-41D7-4343-944C-37A037AC5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149143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0C6B3B-338C-4096-B404-D9762EFA8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E681248E-0BA5-4E43-8BE4-4546B70E95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FCBA734-973F-4DDC-BE1E-FA3933B95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A4633F4-2FC1-498A-A228-BD252ED90E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407F67-BA8F-4CB7-844D-CBDCB5A4A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42327D0-B8B4-495E-8B32-470BEE839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80375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54FD8B-CFE1-4616-865F-6E20426F8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5982095-A10E-4F66-ADD2-BF95C737AF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925EC9-3C24-4087-ABA2-907633327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8EBBED4-DFCE-4D6F-B1DC-FA2F7A442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ED5845-1A6A-4124-8079-5F1E9D240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60574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97A6D44-20C0-49DB-9F31-EBBCDDE302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83EC3F4-F9C1-4D88-BB45-4E8F1956FC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0E8200-6615-40DA-AE21-BFD0690C9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DD9016-B075-42EC-9949-3CB7DBBAC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E70FB43-6059-4CFE-8C4B-A3D6BE8BB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3020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5CF1DCE-847C-48B6-AAD4-DC97D1E9E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68C824E-C225-434B-83AF-0845ADC088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610ACF-9BDA-4678-BCB2-5BA118B0C7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244C0-6CB0-4B85-9C36-C35FADD0ECF1}" type="datetimeFigureOut">
              <a:rPr lang="es-CO" smtClean="0"/>
              <a:t>7/07/2023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ED7A5F-4005-4196-807B-B0F0B77864D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4A64E21-0EB7-44C2-9494-53FBA8C415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7D4256-2A83-4250-8A5D-C273BC335E8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946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7" Type="http://schemas.openxmlformats.org/officeDocument/2006/relationships/image" Target="../media/image5.png" /><Relationship Id="rId2" Type="http://schemas.openxmlformats.org/officeDocument/2006/relationships/slide" Target="slide5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4.png" /><Relationship Id="rId5" Type="http://schemas.openxmlformats.org/officeDocument/2006/relationships/image" Target="../media/image3.png" /><Relationship Id="rId4" Type="http://schemas.openxmlformats.org/officeDocument/2006/relationships/image" Target="../media/image2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slide" Target="slide5.xml" /><Relationship Id="rId1" Type="http://schemas.openxmlformats.org/officeDocument/2006/relationships/slideLayout" Target="../slideLayouts/slideLayout2.xml" /><Relationship Id="rId5" Type="http://schemas.openxmlformats.org/officeDocument/2006/relationships/image" Target="../media/image7.png" /><Relationship Id="rId4" Type="http://schemas.openxmlformats.org/officeDocument/2006/relationships/image" Target="../media/image1.png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 /><Relationship Id="rId3" Type="http://schemas.openxmlformats.org/officeDocument/2006/relationships/image" Target="../media/image6.png" /><Relationship Id="rId7" Type="http://schemas.openxmlformats.org/officeDocument/2006/relationships/image" Target="../media/image11.svg" /><Relationship Id="rId12" Type="http://schemas.openxmlformats.org/officeDocument/2006/relationships/image" Target="../media/image7.png" /><Relationship Id="rId2" Type="http://schemas.openxmlformats.org/officeDocument/2006/relationships/slide" Target="slide5.xml" /><Relationship Id="rId1" Type="http://schemas.openxmlformats.org/officeDocument/2006/relationships/slideLayout" Target="../slideLayouts/slideLayout2.xml" /><Relationship Id="rId6" Type="http://schemas.openxmlformats.org/officeDocument/2006/relationships/image" Target="../media/image10.png" /><Relationship Id="rId11" Type="http://schemas.openxmlformats.org/officeDocument/2006/relationships/image" Target="../media/image15.svg" /><Relationship Id="rId5" Type="http://schemas.openxmlformats.org/officeDocument/2006/relationships/image" Target="../media/image9.svg" /><Relationship Id="rId10" Type="http://schemas.openxmlformats.org/officeDocument/2006/relationships/image" Target="../media/image14.png" /><Relationship Id="rId4" Type="http://schemas.openxmlformats.org/officeDocument/2006/relationships/image" Target="../media/image8.png" /><Relationship Id="rId9" Type="http://schemas.openxmlformats.org/officeDocument/2006/relationships/image" Target="../media/image13.sv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slide" Target="slide5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7.pn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slide" Target="slide5.xml" /><Relationship Id="rId1" Type="http://schemas.openxmlformats.org/officeDocument/2006/relationships/slideLayout" Target="../slideLayouts/slideLayout2.xml" /><Relationship Id="rId4" Type="http://schemas.openxmlformats.org/officeDocument/2006/relationships/image" Target="../media/image1.png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8.xml" /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 /><Relationship Id="rId3" Type="http://schemas.openxmlformats.org/officeDocument/2006/relationships/diagramLayout" Target="../diagrams/layout2.xml" /><Relationship Id="rId7" Type="http://schemas.openxmlformats.org/officeDocument/2006/relationships/slide" Target="slide1.xml" /><Relationship Id="rId2" Type="http://schemas.openxmlformats.org/officeDocument/2006/relationships/diagramData" Target="../diagrams/data2.xml" /><Relationship Id="rId1" Type="http://schemas.openxmlformats.org/officeDocument/2006/relationships/slideLayout" Target="../slideLayouts/slideLayout2.xml" /><Relationship Id="rId6" Type="http://schemas.microsoft.com/office/2007/relationships/diagramDrawing" Target="../diagrams/drawing2.xml" /><Relationship Id="rId5" Type="http://schemas.openxmlformats.org/officeDocument/2006/relationships/diagramColors" Target="../diagrams/colors2.xml" /><Relationship Id="rId4" Type="http://schemas.openxmlformats.org/officeDocument/2006/relationships/diagramQuickStyle" Target="../diagrams/quickStyle2.xml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slide" Target="slide1.xml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slide" Target="slide1.xml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67;p1">
            <a:extLst>
              <a:ext uri="{FF2B5EF4-FFF2-40B4-BE49-F238E27FC236}">
                <a16:creationId xmlns:a16="http://schemas.microsoft.com/office/drawing/2014/main" id="{AB4EE1F1-0760-4592-88D0-48C509546A62}"/>
              </a:ext>
            </a:extLst>
          </p:cNvPr>
          <p:cNvSpPr txBox="1"/>
          <p:nvPr/>
        </p:nvSpPr>
        <p:spPr>
          <a:xfrm>
            <a:off x="2926849" y="2941729"/>
            <a:ext cx="9264600" cy="29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s-ES" sz="36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 Narrow"/>
              </a:rPr>
              <a:t>No olvides! Solicitarle al equipo técnico tu resumen de infografía</a:t>
            </a:r>
            <a:endParaRPr sz="3600" dirty="0">
              <a:solidFill>
                <a:schemeClr val="dk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s-CO" sz="3600" b="1" dirty="0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3600" b="1" i="0" u="none" strike="noStrike" cap="none" dirty="0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65FEB12-1AD9-956C-2376-3AF8A83CB824}"/>
              </a:ext>
            </a:extLst>
          </p:cNvPr>
          <p:cNvSpPr txBox="1"/>
          <p:nvPr/>
        </p:nvSpPr>
        <p:spPr>
          <a:xfrm>
            <a:off x="2400105" y="2630707"/>
            <a:ext cx="856210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PLATAFORMA TÉCNICA AGROPRODCUTIVA DEL CATATUMBO Y NORTE DE SANTANDER</a:t>
            </a:r>
          </a:p>
          <a:p>
            <a:pPr algn="ctr"/>
            <a:endParaRPr lang="es-E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es-E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OCAÑA, NORTE DE SANTANDER</a:t>
            </a:r>
          </a:p>
          <a:p>
            <a:pPr algn="r"/>
            <a:r>
              <a:rPr lang="es-ES" sz="2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JULIO DE 2023</a:t>
            </a:r>
            <a:endParaRPr lang="es-E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9" name="Imagen 48">
            <a:hlinkClick r:id="rId2" action="ppaction://hlinksldjump"/>
            <a:extLst>
              <a:ext uri="{FF2B5EF4-FFF2-40B4-BE49-F238E27FC236}">
                <a16:creationId xmlns:a16="http://schemas.microsoft.com/office/drawing/2014/main" id="{39381D5D-E6EF-D337-DFA7-EC8F29544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302" y="5205703"/>
            <a:ext cx="4980864" cy="160338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8E0A102-4173-4DE2-BA7E-D694475FD3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15" y="497542"/>
            <a:ext cx="2799575" cy="134379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150807A-0E3C-49F3-8E9A-7B93C92FCF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1270" y="449949"/>
            <a:ext cx="2799574" cy="139138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5C3049F-648F-4597-892F-731EE17929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4924" y="459246"/>
            <a:ext cx="2809130" cy="138209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56C8C08-849E-463D-923F-A70A0B520B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18134" y="449949"/>
            <a:ext cx="2799574" cy="1408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7548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2" action="ppaction://hlinksldjump"/>
            <a:extLst>
              <a:ext uri="{FF2B5EF4-FFF2-40B4-BE49-F238E27FC236}">
                <a16:creationId xmlns:a16="http://schemas.microsoft.com/office/drawing/2014/main" id="{80998959-113E-41AF-BD01-F5C195C32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6963"/>
            <a:ext cx="2364714" cy="681037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FB9E68D-8EC5-49E6-97CD-362B18A36B0C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9381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Plataforma Técnica </a:t>
            </a:r>
            <a:r>
              <a:rPr lang="es-MX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Agroproductiva</a:t>
            </a:r>
            <a:r>
              <a:rPr lang="es-MX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endParaRPr lang="es-CO" b="1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E0401764-4475-4279-8924-C603A1A40C90}"/>
              </a:ext>
            </a:extLst>
          </p:cNvPr>
          <p:cNvSpPr/>
          <p:nvPr/>
        </p:nvSpPr>
        <p:spPr>
          <a:xfrm>
            <a:off x="2387274" y="1344954"/>
            <a:ext cx="3950125" cy="132587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800" dirty="0"/>
              <a:t>Integra a  28 municipios y Agrupa a 6.670 familias</a:t>
            </a:r>
            <a:endParaRPr lang="es-CO" dirty="0"/>
          </a:p>
        </p:txBody>
      </p:sp>
      <p:pic>
        <p:nvPicPr>
          <p:cNvPr id="14" name="Imagen 13">
            <a:hlinkClick r:id="rId2" action="ppaction://hlinksldjump"/>
            <a:extLst>
              <a:ext uri="{FF2B5EF4-FFF2-40B4-BE49-F238E27FC236}">
                <a16:creationId xmlns:a16="http://schemas.microsoft.com/office/drawing/2014/main" id="{28305A7B-77A4-428B-A289-6F23A2937F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9269"/>
          <a:stretch/>
        </p:blipFill>
        <p:spPr>
          <a:xfrm>
            <a:off x="1375704" y="3090738"/>
            <a:ext cx="1136677" cy="1190691"/>
          </a:xfrm>
          <a:prstGeom prst="rect">
            <a:avLst/>
          </a:prstGeom>
        </p:spPr>
      </p:pic>
      <p:pic>
        <p:nvPicPr>
          <p:cNvPr id="15" name="Imagen 14">
            <a:hlinkClick r:id="rId2" action="ppaction://hlinksldjump"/>
            <a:extLst>
              <a:ext uri="{FF2B5EF4-FFF2-40B4-BE49-F238E27FC236}">
                <a16:creationId xmlns:a16="http://schemas.microsoft.com/office/drawing/2014/main" id="{58514C64-0F6C-4C98-B9BC-44EC30B8F5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830" r="47762"/>
          <a:stretch/>
        </p:blipFill>
        <p:spPr>
          <a:xfrm>
            <a:off x="5440546" y="2933120"/>
            <a:ext cx="931584" cy="1338303"/>
          </a:xfrm>
          <a:prstGeom prst="rect">
            <a:avLst/>
          </a:prstGeom>
        </p:spPr>
      </p:pic>
      <p:pic>
        <p:nvPicPr>
          <p:cNvPr id="16" name="Imagen 15">
            <a:hlinkClick r:id="rId2" action="ppaction://hlinksldjump"/>
            <a:extLst>
              <a:ext uri="{FF2B5EF4-FFF2-40B4-BE49-F238E27FC236}">
                <a16:creationId xmlns:a16="http://schemas.microsoft.com/office/drawing/2014/main" id="{A3DBB6AE-088B-4F5E-B4C4-9725B4301C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2689" r="20044"/>
          <a:stretch/>
        </p:blipFill>
        <p:spPr>
          <a:xfrm>
            <a:off x="2847022" y="4835043"/>
            <a:ext cx="1136677" cy="1341920"/>
          </a:xfrm>
          <a:prstGeom prst="rect">
            <a:avLst/>
          </a:prstGeom>
        </p:spPr>
      </p:pic>
      <p:pic>
        <p:nvPicPr>
          <p:cNvPr id="17" name="Imagen 16">
            <a:hlinkClick r:id="rId2" action="ppaction://hlinksldjump"/>
            <a:extLst>
              <a:ext uri="{FF2B5EF4-FFF2-40B4-BE49-F238E27FC236}">
                <a16:creationId xmlns:a16="http://schemas.microsoft.com/office/drawing/2014/main" id="{84733AE3-E220-4999-9082-D37732DB23B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013" t="6377"/>
          <a:stretch/>
        </p:blipFill>
        <p:spPr>
          <a:xfrm>
            <a:off x="6679229" y="4921608"/>
            <a:ext cx="923305" cy="1325874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27AAF8F-8071-4BA5-894D-B3E7F48A3689}"/>
              </a:ext>
            </a:extLst>
          </p:cNvPr>
          <p:cNvSpPr txBox="1"/>
          <p:nvPr/>
        </p:nvSpPr>
        <p:spPr>
          <a:xfrm>
            <a:off x="1250921" y="4090426"/>
            <a:ext cx="1393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municipios </a:t>
            </a:r>
          </a:p>
          <a:p>
            <a:pPr algn="ctr"/>
            <a:r>
              <a:rPr lang="es-MX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98 familias</a:t>
            </a:r>
            <a:endParaRPr lang="es-CO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7CFB345-3314-465A-A916-A52559FE46EF}"/>
              </a:ext>
            </a:extLst>
          </p:cNvPr>
          <p:cNvSpPr txBox="1"/>
          <p:nvPr/>
        </p:nvSpPr>
        <p:spPr>
          <a:xfrm>
            <a:off x="5215871" y="4090427"/>
            <a:ext cx="1567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MX" dirty="0"/>
              <a:t>16 municipios </a:t>
            </a:r>
          </a:p>
          <a:p>
            <a:r>
              <a:rPr lang="es-MX" dirty="0"/>
              <a:t>2.200 familias</a:t>
            </a:r>
            <a:endParaRPr lang="es-CO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A1B3E05-4D00-4966-9776-172F43A1DB7D}"/>
              </a:ext>
            </a:extLst>
          </p:cNvPr>
          <p:cNvSpPr txBox="1"/>
          <p:nvPr/>
        </p:nvSpPr>
        <p:spPr>
          <a:xfrm>
            <a:off x="2644075" y="5950133"/>
            <a:ext cx="1612033" cy="645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MX" dirty="0"/>
              <a:t>28 municipios </a:t>
            </a:r>
          </a:p>
          <a:p>
            <a:r>
              <a:rPr lang="es-US" dirty="0"/>
              <a:t>2.248</a:t>
            </a:r>
            <a:r>
              <a:rPr lang="es-MX" dirty="0"/>
              <a:t> familias</a:t>
            </a:r>
            <a:endParaRPr lang="es-CO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CF5AF6C-6A05-48D2-B3B9-C45227AA89E7}"/>
              </a:ext>
            </a:extLst>
          </p:cNvPr>
          <p:cNvSpPr txBox="1"/>
          <p:nvPr/>
        </p:nvSpPr>
        <p:spPr>
          <a:xfrm>
            <a:off x="6330523" y="5950133"/>
            <a:ext cx="1612033" cy="645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MX" dirty="0"/>
              <a:t>13 municipios </a:t>
            </a:r>
          </a:p>
          <a:p>
            <a:r>
              <a:rPr lang="es-MX" dirty="0"/>
              <a:t>2.230 familias</a:t>
            </a:r>
            <a:endParaRPr lang="es-CO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EE481CB7-8E59-4EF9-BA50-6263FC9508B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54" t="821" r="5046" b="821"/>
          <a:stretch/>
        </p:blipFill>
        <p:spPr>
          <a:xfrm>
            <a:off x="7436224" y="361482"/>
            <a:ext cx="4497533" cy="674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843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>
            <a:extLst>
              <a:ext uri="{FF2B5EF4-FFF2-40B4-BE49-F238E27FC236}">
                <a16:creationId xmlns:a16="http://schemas.microsoft.com/office/drawing/2014/main" id="{6FB9E68D-8EC5-49E6-97CD-362B18A36B0C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9381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Objetivo de la Plataforma Técnica </a:t>
            </a:r>
            <a:r>
              <a:rPr lang="es-MX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Agroproductiva</a:t>
            </a:r>
            <a:r>
              <a:rPr lang="es-MX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endParaRPr lang="es-CO" b="1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2" name="Marcador de contenido 2">
            <a:extLst>
              <a:ext uri="{FF2B5EF4-FFF2-40B4-BE49-F238E27FC236}">
                <a16:creationId xmlns:a16="http://schemas.microsoft.com/office/drawing/2014/main" id="{3B80C2CD-AC39-491F-AE44-80FF86CBD5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709" y="2242484"/>
            <a:ext cx="5979459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s-E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Consolidar una propuesta regional para articular con los diferentes actores públicos y privados para el desarrollo económico y social del territorio de forma exponencial y sostenible, teniendo en cuenta los contextos políticos y sociales.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12FCF9EF-9734-46E0-893F-B296D6F4D16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54" t="821" r="5046" b="821"/>
          <a:stretch/>
        </p:blipFill>
        <p:spPr>
          <a:xfrm>
            <a:off x="7436224" y="361482"/>
            <a:ext cx="4497533" cy="674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61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2" action="ppaction://hlinksldjump"/>
            <a:extLst>
              <a:ext uri="{FF2B5EF4-FFF2-40B4-BE49-F238E27FC236}">
                <a16:creationId xmlns:a16="http://schemas.microsoft.com/office/drawing/2014/main" id="{80998959-113E-41AF-BD01-F5C195C32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6963"/>
            <a:ext cx="2364714" cy="681037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6FB9E68D-8EC5-49E6-97CD-362B18A36B0C}"/>
              </a:ext>
            </a:extLst>
          </p:cNvPr>
          <p:cNvSpPr txBox="1">
            <a:spLocks/>
          </p:cNvSpPr>
          <p:nvPr/>
        </p:nvSpPr>
        <p:spPr>
          <a:xfrm>
            <a:off x="0" y="-1"/>
            <a:ext cx="12192000" cy="9381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Aliados Plataforma Técnica </a:t>
            </a:r>
            <a:r>
              <a:rPr lang="es-MX" b="1" dirty="0" err="1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Agroproductiva</a:t>
            </a:r>
            <a:r>
              <a:rPr lang="es-MX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 </a:t>
            </a:r>
            <a:endParaRPr lang="es-CO" b="1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14" name="Imagen 13" descr="Calendario con relleno sólido">
            <a:hlinkClick r:id="rId2" action="ppaction://hlinksldjump"/>
            <a:extLst>
              <a:ext uri="{FF2B5EF4-FFF2-40B4-BE49-F238E27FC236}">
                <a16:creationId xmlns:a16="http://schemas.microsoft.com/office/drawing/2014/main" id="{28305A7B-77A4-428B-A289-6F23A2937F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268" r="2268"/>
          <a:stretch/>
        </p:blipFill>
        <p:spPr>
          <a:xfrm>
            <a:off x="1026081" y="1782978"/>
            <a:ext cx="1136677" cy="1190691"/>
          </a:xfrm>
          <a:prstGeom prst="rect">
            <a:avLst/>
          </a:prstGeom>
        </p:spPr>
      </p:pic>
      <p:pic>
        <p:nvPicPr>
          <p:cNvPr id="15" name="Imagen 14" descr="Banco con relleno sólido">
            <a:hlinkClick r:id="rId2" action="ppaction://hlinksldjump"/>
            <a:extLst>
              <a:ext uri="{FF2B5EF4-FFF2-40B4-BE49-F238E27FC236}">
                <a16:creationId xmlns:a16="http://schemas.microsoft.com/office/drawing/2014/main" id="{58514C64-0F6C-4C98-B9BC-44EC30B8F5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5195" r="15195"/>
          <a:stretch/>
        </p:blipFill>
        <p:spPr>
          <a:xfrm>
            <a:off x="5269464" y="1961486"/>
            <a:ext cx="931584" cy="1338303"/>
          </a:xfrm>
          <a:prstGeom prst="rect">
            <a:avLst/>
          </a:prstGeom>
        </p:spPr>
      </p:pic>
      <p:pic>
        <p:nvPicPr>
          <p:cNvPr id="16" name="Imagen 15" descr="Globo terráqueo: América con relleno sólido">
            <a:hlinkClick r:id="rId2" action="ppaction://hlinksldjump"/>
            <a:extLst>
              <a:ext uri="{FF2B5EF4-FFF2-40B4-BE49-F238E27FC236}">
                <a16:creationId xmlns:a16="http://schemas.microsoft.com/office/drawing/2014/main" id="{A3DBB6AE-088B-4F5E-B4C4-9725B4301C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 l="7647" r="7647"/>
          <a:stretch/>
        </p:blipFill>
        <p:spPr>
          <a:xfrm>
            <a:off x="2109441" y="3670956"/>
            <a:ext cx="1136677" cy="1341920"/>
          </a:xfrm>
          <a:prstGeom prst="rect">
            <a:avLst/>
          </a:prstGeom>
        </p:spPr>
      </p:pic>
      <p:pic>
        <p:nvPicPr>
          <p:cNvPr id="17" name="Imagen 16" descr="Libros con relleno sólido">
            <a:hlinkClick r:id="rId2" action="ppaction://hlinksldjump"/>
            <a:extLst>
              <a:ext uri="{FF2B5EF4-FFF2-40B4-BE49-F238E27FC236}">
                <a16:creationId xmlns:a16="http://schemas.microsoft.com/office/drawing/2014/main" id="{84733AE3-E220-4999-9082-D37732DB23B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5181" r="15181"/>
          <a:stretch/>
        </p:blipFill>
        <p:spPr>
          <a:xfrm>
            <a:off x="5581893" y="4038958"/>
            <a:ext cx="1028213" cy="1476523"/>
          </a:xfrm>
          <a:prstGeom prst="rect">
            <a:avLst/>
          </a:prstGeom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127AAF8F-8071-4BA5-894D-B3E7F48A3689}"/>
              </a:ext>
            </a:extLst>
          </p:cNvPr>
          <p:cNvSpPr txBox="1"/>
          <p:nvPr/>
        </p:nvSpPr>
        <p:spPr>
          <a:xfrm>
            <a:off x="897842" y="2797794"/>
            <a:ext cx="1393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18 Empresas Privadas</a:t>
            </a:r>
            <a:endParaRPr lang="es-CO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7CFB345-3314-465A-A916-A52559FE46EF}"/>
              </a:ext>
            </a:extLst>
          </p:cNvPr>
          <p:cNvSpPr txBox="1"/>
          <p:nvPr/>
        </p:nvSpPr>
        <p:spPr>
          <a:xfrm>
            <a:off x="4951334" y="3116346"/>
            <a:ext cx="1567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MX" dirty="0"/>
              <a:t>22 Entidades Públicas</a:t>
            </a:r>
            <a:endParaRPr lang="es-CO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3A1B3E05-4D00-4966-9776-172F43A1DB7D}"/>
              </a:ext>
            </a:extLst>
          </p:cNvPr>
          <p:cNvSpPr txBox="1"/>
          <p:nvPr/>
        </p:nvSpPr>
        <p:spPr>
          <a:xfrm>
            <a:off x="1786506" y="4786046"/>
            <a:ext cx="17396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MX" dirty="0"/>
              <a:t>7 Aliados </a:t>
            </a:r>
          </a:p>
          <a:p>
            <a:r>
              <a:rPr lang="es-MX" dirty="0"/>
              <a:t>Internacionales</a:t>
            </a:r>
            <a:endParaRPr lang="es-CO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CF5AF6C-6A05-48D2-B3B9-C45227AA89E7}"/>
              </a:ext>
            </a:extLst>
          </p:cNvPr>
          <p:cNvSpPr txBox="1"/>
          <p:nvPr/>
        </p:nvSpPr>
        <p:spPr>
          <a:xfrm>
            <a:off x="5202261" y="5378464"/>
            <a:ext cx="1612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algn="ctr">
              <a:defRPr b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MX" dirty="0"/>
              <a:t>3 Universidades</a:t>
            </a:r>
            <a:endParaRPr lang="es-CO" dirty="0"/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6712F407-C16B-413F-8F17-C122ABBE9BF3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54" t="821" r="5046" b="821"/>
          <a:stretch/>
        </p:blipFill>
        <p:spPr>
          <a:xfrm>
            <a:off x="7436224" y="361482"/>
            <a:ext cx="4497533" cy="674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222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8BEE65-959A-4878-AA3F-661FBEDEE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38119"/>
          </a:xfr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Datos Generales</a:t>
            </a:r>
            <a:endParaRPr lang="es-CO" b="1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A6885DE-C063-434E-8F62-48E8D5EF9C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0451" y="1381872"/>
            <a:ext cx="5979459" cy="435133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s-E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Los 28 municipios de incidencia de la Plataforma Técnica </a:t>
            </a:r>
            <a:r>
              <a:rPr lang="es-ES" sz="2800" b="1" dirty="0" err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Agroproductiva</a:t>
            </a:r>
            <a:r>
              <a:rPr lang="es-E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tienen 1.302.361 habitantes (79% de la población total del departamento) de los cuales el 49,51% son hombres y el 50,49% son mujeres. El 62% de esta población se ubica en la zona rural.</a:t>
            </a:r>
          </a:p>
          <a:p>
            <a:pPr marL="0" indent="0" algn="just">
              <a:buNone/>
            </a:pPr>
            <a:r>
              <a:rPr lang="es-ES" sz="28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/>
            <a:r>
              <a:rPr lang="es-CO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los municipios de incidencia de la Plataforma, se estima que hay registrados aproximadamente 58.122 migrantes con permiso especial de permanencia.</a:t>
            </a:r>
          </a:p>
        </p:txBody>
      </p:sp>
      <p:pic>
        <p:nvPicPr>
          <p:cNvPr id="4" name="Imagen 3">
            <a:hlinkClick r:id="rId2" action="ppaction://hlinksldjump"/>
            <a:extLst>
              <a:ext uri="{FF2B5EF4-FFF2-40B4-BE49-F238E27FC236}">
                <a16:creationId xmlns:a16="http://schemas.microsoft.com/office/drawing/2014/main" id="{80998959-113E-41AF-BD01-F5C195C32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6963"/>
            <a:ext cx="2364714" cy="68103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82F9631-13BE-4955-BF73-390D50BF030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254" t="821" r="5046" b="821"/>
          <a:stretch/>
        </p:blipFill>
        <p:spPr>
          <a:xfrm>
            <a:off x="7436224" y="361482"/>
            <a:ext cx="4497533" cy="6745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253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hlinkClick r:id="rId2" action="ppaction://hlinksldjump"/>
            <a:extLst>
              <a:ext uri="{FF2B5EF4-FFF2-40B4-BE49-F238E27FC236}">
                <a16:creationId xmlns:a16="http://schemas.microsoft.com/office/drawing/2014/main" id="{80998959-113E-41AF-BD01-F5C195C321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176963"/>
            <a:ext cx="2364714" cy="681037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4DEBB082-A2C0-4EDF-9A60-3CFA7F6C3506}"/>
              </a:ext>
            </a:extLst>
          </p:cNvPr>
          <p:cNvGrpSpPr/>
          <p:nvPr/>
        </p:nvGrpSpPr>
        <p:grpSpPr>
          <a:xfrm>
            <a:off x="4831805" y="2247784"/>
            <a:ext cx="1912703" cy="2148240"/>
            <a:chOff x="4959323" y="2525493"/>
            <a:chExt cx="1912703" cy="2148240"/>
          </a:xfrm>
        </p:grpSpPr>
        <p:pic>
          <p:nvPicPr>
            <p:cNvPr id="5" name="Imagen 4">
              <a:hlinkClick r:id="rId2" action="ppaction://hlinksldjump"/>
              <a:extLst>
                <a:ext uri="{FF2B5EF4-FFF2-40B4-BE49-F238E27FC236}">
                  <a16:creationId xmlns:a16="http://schemas.microsoft.com/office/drawing/2014/main" id="{D6B99CC6-0C99-4D8F-BE0C-4B459CF6E0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69269"/>
            <a:stretch/>
          </p:blipFill>
          <p:spPr>
            <a:xfrm>
              <a:off x="4959323" y="2525493"/>
              <a:ext cx="1136677" cy="1190691"/>
            </a:xfrm>
            <a:prstGeom prst="rect">
              <a:avLst/>
            </a:prstGeom>
          </p:spPr>
        </p:pic>
        <p:pic>
          <p:nvPicPr>
            <p:cNvPr id="6" name="Imagen 5">
              <a:hlinkClick r:id="rId2" action="ppaction://hlinksldjump"/>
              <a:extLst>
                <a:ext uri="{FF2B5EF4-FFF2-40B4-BE49-F238E27FC236}">
                  <a16:creationId xmlns:a16="http://schemas.microsoft.com/office/drawing/2014/main" id="{897A46FA-E7AF-472B-B47B-D7A4B118A2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9830" r="47762"/>
            <a:stretch/>
          </p:blipFill>
          <p:spPr>
            <a:xfrm>
              <a:off x="6043194" y="2557647"/>
              <a:ext cx="828832" cy="1190691"/>
            </a:xfrm>
            <a:prstGeom prst="rect">
              <a:avLst/>
            </a:prstGeom>
          </p:spPr>
        </p:pic>
        <p:pic>
          <p:nvPicPr>
            <p:cNvPr id="7" name="Imagen 6">
              <a:hlinkClick r:id="rId2" action="ppaction://hlinksldjump"/>
              <a:extLst>
                <a:ext uri="{FF2B5EF4-FFF2-40B4-BE49-F238E27FC236}">
                  <a16:creationId xmlns:a16="http://schemas.microsoft.com/office/drawing/2014/main" id="{A5831F02-F18D-4335-995F-873B42D590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2689" r="20044"/>
            <a:stretch/>
          </p:blipFill>
          <p:spPr>
            <a:xfrm>
              <a:off x="5087421" y="3483041"/>
              <a:ext cx="1008579" cy="1190692"/>
            </a:xfrm>
            <a:prstGeom prst="rect">
              <a:avLst/>
            </a:prstGeom>
          </p:spPr>
        </p:pic>
        <p:pic>
          <p:nvPicPr>
            <p:cNvPr id="8" name="Imagen 7">
              <a:hlinkClick r:id="rId2" action="ppaction://hlinksldjump"/>
              <a:extLst>
                <a:ext uri="{FF2B5EF4-FFF2-40B4-BE49-F238E27FC236}">
                  <a16:creationId xmlns:a16="http://schemas.microsoft.com/office/drawing/2014/main" id="{8B0DA332-AF9F-4345-94E9-03B25E4127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9013" t="6377"/>
            <a:stretch/>
          </p:blipFill>
          <p:spPr>
            <a:xfrm>
              <a:off x="6030326" y="3526815"/>
              <a:ext cx="776293" cy="1114763"/>
            </a:xfrm>
            <a:prstGeom prst="rect">
              <a:avLst/>
            </a:prstGeom>
          </p:spPr>
        </p:pic>
      </p:grp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F99BEBA-53CD-438D-945F-94C7F499DF8C}"/>
              </a:ext>
            </a:extLst>
          </p:cNvPr>
          <p:cNvSpPr txBox="1"/>
          <p:nvPr/>
        </p:nvSpPr>
        <p:spPr>
          <a:xfrm>
            <a:off x="7360196" y="1690688"/>
            <a:ext cx="466147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MX" sz="2000" b="1" dirty="0"/>
              <a:t>CACAO</a:t>
            </a:r>
          </a:p>
          <a:p>
            <a:r>
              <a:rPr lang="es-MX" sz="2000" dirty="0"/>
              <a:t>Área Sembrada 11.174 HA</a:t>
            </a:r>
          </a:p>
          <a:p>
            <a:r>
              <a:rPr lang="es-MX" sz="2000" dirty="0"/>
              <a:t>Sardinata 2.061,5, Tibú 1.781, Teorama 1.421</a:t>
            </a:r>
          </a:p>
          <a:p>
            <a:r>
              <a:rPr lang="es-MX" sz="2000" dirty="0"/>
              <a:t>Cosecha 6.382 Ton. Aprox.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B8544EE-6C5B-4F6A-847C-3665432554B6}"/>
              </a:ext>
            </a:extLst>
          </p:cNvPr>
          <p:cNvSpPr txBox="1"/>
          <p:nvPr/>
        </p:nvSpPr>
        <p:spPr>
          <a:xfrm>
            <a:off x="177871" y="3421101"/>
            <a:ext cx="4447917" cy="16312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MX" sz="2000" b="1" dirty="0">
                <a:solidFill>
                  <a:schemeClr val="bg1"/>
                </a:solidFill>
              </a:rPr>
              <a:t>CAFE</a:t>
            </a:r>
          </a:p>
          <a:p>
            <a:r>
              <a:rPr lang="es-MX" sz="2000" dirty="0">
                <a:solidFill>
                  <a:schemeClr val="bg1"/>
                </a:solidFill>
              </a:rPr>
              <a:t>Área Sembrada 23.411 HA</a:t>
            </a:r>
          </a:p>
          <a:p>
            <a:r>
              <a:rPr lang="es-CO" sz="2000" dirty="0">
                <a:solidFill>
                  <a:schemeClr val="bg1"/>
                </a:solidFill>
              </a:rPr>
              <a:t>Arboleda 1.645,2, Toledo 1.570,9, Salazar 1.448,33 y </a:t>
            </a:r>
            <a:r>
              <a:rPr lang="es-CO" sz="2000" dirty="0" err="1">
                <a:solidFill>
                  <a:schemeClr val="bg1"/>
                </a:solidFill>
              </a:rPr>
              <a:t>Cucutilla</a:t>
            </a:r>
            <a:r>
              <a:rPr lang="es-CO" sz="2000" dirty="0">
                <a:solidFill>
                  <a:schemeClr val="bg1"/>
                </a:solidFill>
              </a:rPr>
              <a:t> 1.428,25</a:t>
            </a:r>
          </a:p>
          <a:p>
            <a:r>
              <a:rPr lang="es-CO" sz="2000" dirty="0">
                <a:solidFill>
                  <a:schemeClr val="bg1"/>
                </a:solidFill>
              </a:rPr>
              <a:t> Cosecha </a:t>
            </a:r>
            <a:r>
              <a:rPr lang="es-MX" sz="2000" dirty="0">
                <a:solidFill>
                  <a:schemeClr val="bg1"/>
                </a:solidFill>
              </a:rPr>
              <a:t>19.022 Ton Aprox.</a:t>
            </a:r>
            <a:endParaRPr lang="es-CO" sz="2000" dirty="0">
              <a:solidFill>
                <a:schemeClr val="bg1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6B7A646-BB85-4251-B7F5-E9BD553393FA}"/>
              </a:ext>
            </a:extLst>
          </p:cNvPr>
          <p:cNvSpPr txBox="1"/>
          <p:nvPr/>
        </p:nvSpPr>
        <p:spPr>
          <a:xfrm>
            <a:off x="7360196" y="3698100"/>
            <a:ext cx="60982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MX" sz="2000" b="1" dirty="0"/>
              <a:t>HORTOFRUTÍCULA</a:t>
            </a:r>
          </a:p>
          <a:p>
            <a:r>
              <a:rPr lang="es-MX" sz="2000" dirty="0"/>
              <a:t>Área Total Sembrada de 22.351,5 HA al año </a:t>
            </a:r>
          </a:p>
          <a:p>
            <a:r>
              <a:rPr lang="es-MX" sz="2000" dirty="0"/>
              <a:t> Cosecha 290.953 Ton </a:t>
            </a:r>
            <a:r>
              <a:rPr lang="es-MX" sz="2000" dirty="0" err="1"/>
              <a:t>Aprox</a:t>
            </a:r>
            <a:endParaRPr lang="es-CO" sz="20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C156344-5489-40D7-AF82-A9F908E76069}"/>
              </a:ext>
            </a:extLst>
          </p:cNvPr>
          <p:cNvSpPr txBox="1"/>
          <p:nvPr/>
        </p:nvSpPr>
        <p:spPr>
          <a:xfrm>
            <a:off x="7352654" y="1690688"/>
            <a:ext cx="4661475" cy="163121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MX" sz="2000" b="1" dirty="0">
                <a:solidFill>
                  <a:schemeClr val="bg1"/>
                </a:solidFill>
              </a:rPr>
              <a:t>CACAO</a:t>
            </a:r>
          </a:p>
          <a:p>
            <a:r>
              <a:rPr lang="es-MX" sz="2000" dirty="0">
                <a:solidFill>
                  <a:schemeClr val="bg1"/>
                </a:solidFill>
              </a:rPr>
              <a:t>Área Sembrada 11.174 HA</a:t>
            </a:r>
          </a:p>
          <a:p>
            <a:r>
              <a:rPr lang="es-MX" sz="2000" dirty="0">
                <a:solidFill>
                  <a:schemeClr val="bg1"/>
                </a:solidFill>
              </a:rPr>
              <a:t>Sardinata 2.061,5, Tibú 1.781, Teorama 1.421</a:t>
            </a:r>
          </a:p>
          <a:p>
            <a:r>
              <a:rPr lang="es-MX" sz="2000" dirty="0">
                <a:solidFill>
                  <a:schemeClr val="bg1"/>
                </a:solidFill>
              </a:rPr>
              <a:t>Cosecha 6.382 Ton. Aprox.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F5B95A5-23C4-406A-8647-728F013B9367}"/>
              </a:ext>
            </a:extLst>
          </p:cNvPr>
          <p:cNvSpPr txBox="1"/>
          <p:nvPr/>
        </p:nvSpPr>
        <p:spPr>
          <a:xfrm>
            <a:off x="7352654" y="3698100"/>
            <a:ext cx="4669017" cy="1015663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MX" sz="2000" b="1" dirty="0">
                <a:solidFill>
                  <a:schemeClr val="bg1"/>
                </a:solidFill>
              </a:rPr>
              <a:t>HORTOFRUTÍCULA</a:t>
            </a:r>
          </a:p>
          <a:p>
            <a:r>
              <a:rPr lang="es-MX" sz="2000" dirty="0">
                <a:solidFill>
                  <a:schemeClr val="bg1"/>
                </a:solidFill>
              </a:rPr>
              <a:t>Área Total Sembrada de 22.351,5 HA al año </a:t>
            </a:r>
          </a:p>
          <a:p>
            <a:r>
              <a:rPr lang="es-MX" sz="2000" dirty="0">
                <a:solidFill>
                  <a:schemeClr val="bg1"/>
                </a:solidFill>
              </a:rPr>
              <a:t> Cosecha 290.953 Ton </a:t>
            </a:r>
            <a:r>
              <a:rPr lang="es-MX" sz="2000" dirty="0" err="1">
                <a:solidFill>
                  <a:schemeClr val="bg1"/>
                </a:solidFill>
              </a:rPr>
              <a:t>Aprox</a:t>
            </a:r>
            <a:endParaRPr lang="es-CO" sz="2000" dirty="0">
              <a:solidFill>
                <a:schemeClr val="bg1"/>
              </a:solidFill>
            </a:endParaRPr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63F59C39-C312-4282-A222-00FE432478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"/>
            <a:ext cx="12192000" cy="981636"/>
          </a:xfr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Datos Por Sectores</a:t>
            </a:r>
            <a:endParaRPr lang="es-CO" b="1" dirty="0">
              <a:ln w="222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9EADF9CD-BA75-425E-B697-9303A5986A55}"/>
              </a:ext>
            </a:extLst>
          </p:cNvPr>
          <p:cNvSpPr txBox="1"/>
          <p:nvPr/>
        </p:nvSpPr>
        <p:spPr>
          <a:xfrm>
            <a:off x="177871" y="1690688"/>
            <a:ext cx="4447917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s-MX" sz="2000" b="1" dirty="0">
                <a:solidFill>
                  <a:schemeClr val="bg1"/>
                </a:solidFill>
              </a:rPr>
              <a:t>Piscicultura </a:t>
            </a:r>
          </a:p>
          <a:p>
            <a:r>
              <a:rPr lang="es-MX" sz="2000" dirty="0">
                <a:solidFill>
                  <a:schemeClr val="bg1"/>
                </a:solidFill>
              </a:rPr>
              <a:t>Producción Registrada 200 Ton.</a:t>
            </a:r>
          </a:p>
          <a:p>
            <a:r>
              <a:rPr lang="es-CO" sz="2000" dirty="0">
                <a:solidFill>
                  <a:schemeClr val="bg1"/>
                </a:solidFill>
              </a:rPr>
              <a:t>Capacidad productiva 420 Ton. Aprox. municipio de El Tarra</a:t>
            </a:r>
          </a:p>
        </p:txBody>
      </p:sp>
    </p:spTree>
    <p:extLst>
      <p:ext uri="{BB962C8B-B14F-4D97-AF65-F5344CB8AC3E}">
        <p14:creationId xmlns:p14="http://schemas.microsoft.com/office/powerpoint/2010/main" val="3172005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6AD750-906B-0B27-CB8C-E54BED038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0612"/>
          </a:xfr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s-CO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POTENCIALIDADES TERRITORIALES</a:t>
            </a:r>
            <a:endParaRPr lang="es-E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4" name="Imagen 3">
            <a:hlinkClick r:id="" action="ppaction://noaction"/>
            <a:extLst>
              <a:ext uri="{FF2B5EF4-FFF2-40B4-BE49-F238E27FC236}">
                <a16:creationId xmlns:a16="http://schemas.microsoft.com/office/drawing/2014/main" id="{17B00E47-43F0-C1AC-CC64-BE4CAD790A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66041"/>
            <a:ext cx="2055415" cy="591959"/>
          </a:xfrm>
          <a:prstGeom prst="rect">
            <a:avLst/>
          </a:prstGeom>
        </p:spPr>
      </p:pic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DB3AA980-D3AC-836A-96FE-4B886F28E89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33223326"/>
              </p:ext>
            </p:extLst>
          </p:nvPr>
        </p:nvGraphicFramePr>
        <p:xfrm>
          <a:off x="430306" y="1089212"/>
          <a:ext cx="11410190" cy="52234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Flecha: a la derecha 9">
            <a:hlinkClick r:id="rId8" action="ppaction://hlinksldjump"/>
            <a:extLst>
              <a:ext uri="{FF2B5EF4-FFF2-40B4-BE49-F238E27FC236}">
                <a16:creationId xmlns:a16="http://schemas.microsoft.com/office/drawing/2014/main" id="{C47CAD1B-F5FF-DA4C-3744-C885EB8DA937}"/>
              </a:ext>
            </a:extLst>
          </p:cNvPr>
          <p:cNvSpPr/>
          <p:nvPr/>
        </p:nvSpPr>
        <p:spPr>
          <a:xfrm>
            <a:off x="11444748" y="6377354"/>
            <a:ext cx="530942" cy="369332"/>
          </a:xfrm>
          <a:prstGeom prst="rightArrow">
            <a:avLst/>
          </a:prstGeom>
          <a:solidFill>
            <a:schemeClr val="accent2"/>
          </a:solidFill>
          <a:ln>
            <a:solidFill>
              <a:schemeClr val="accent2">
                <a:lumMod val="50000"/>
              </a:schemeClr>
            </a:solidFill>
          </a:ln>
          <a:scene3d>
            <a:camera prst="perspectiveFron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05581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DB3AA980-D3AC-836A-96FE-4B886F28E89F}"/>
              </a:ext>
            </a:extLst>
          </p:cNvPr>
          <p:cNvGraphicFramePr/>
          <p:nvPr/>
        </p:nvGraphicFramePr>
        <p:xfrm>
          <a:off x="351503" y="943898"/>
          <a:ext cx="11488993" cy="5368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>
            <a:hlinkClick r:id="rId7" action="ppaction://hlinksldjump"/>
            <a:extLst>
              <a:ext uri="{FF2B5EF4-FFF2-40B4-BE49-F238E27FC236}">
                <a16:creationId xmlns:a16="http://schemas.microsoft.com/office/drawing/2014/main" id="{D89A4B7A-06B3-AD7E-ED80-3EE0EB01FD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266041"/>
            <a:ext cx="2055415" cy="591959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D7B26E00-2095-4EBF-87D3-20247BA53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0612"/>
          </a:xfr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s-CO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POTENCIALIDADES TERRITORIALES</a:t>
            </a:r>
            <a:endParaRPr lang="es-E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2247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hlinkClick r:id="rId2" action="ppaction://hlinksldjump"/>
            <a:extLst>
              <a:ext uri="{FF2B5EF4-FFF2-40B4-BE49-F238E27FC236}">
                <a16:creationId xmlns:a16="http://schemas.microsoft.com/office/drawing/2014/main" id="{D89A4B7A-06B3-AD7E-ED80-3EE0EB01F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66041"/>
            <a:ext cx="2055415" cy="591959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D7B26E00-2095-4EBF-87D3-20247BA53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0612"/>
          </a:xfr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s-CO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APUESTAS DE DESARROLLO</a:t>
            </a:r>
            <a:endParaRPr lang="es-E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FCF18A28-5FC1-4B87-B305-6C766005E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352594"/>
              </p:ext>
            </p:extLst>
          </p:nvPr>
        </p:nvGraphicFramePr>
        <p:xfrm>
          <a:off x="152400" y="988607"/>
          <a:ext cx="11887200" cy="499948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427020299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850339094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3150731537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90277780"/>
                    </a:ext>
                  </a:extLst>
                </a:gridCol>
              </a:tblGrid>
              <a:tr h="399179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FORTALECIMIENTO DE CAPACIDADES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/>
                        <a:t>PRODUCCIÓN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COMERCIALIZACIÓN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INNOVACIÓN</a:t>
                      </a:r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6320183"/>
                  </a:ext>
                </a:extLst>
              </a:tr>
              <a:tr h="3991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Programa de asistencia técnica para el fortalecimiento de capacidades productivas y comerciales de los productores agropecuarios del departamento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Formalización de la propiedad de predios sin escriturar.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Programa de acompañamiento y asesoría en el diseño y registro de marca.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Sistema de información </a:t>
                      </a:r>
                      <a:r>
                        <a:rPr lang="es-ES" sz="1400" dirty="0" err="1">
                          <a:effectLst/>
                        </a:rPr>
                        <a:t>agroproductivo</a:t>
                      </a:r>
                      <a:r>
                        <a:rPr lang="es-ES" sz="1400" dirty="0">
                          <a:effectLst/>
                        </a:rPr>
                        <a:t>, que permita la trazabilidad de los procesos de producción, mejorar la productividad y el control de calidad.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extLst>
                  <a:ext uri="{0D108BD9-81ED-4DB2-BD59-A6C34878D82A}">
                    <a16:rowId xmlns:a16="http://schemas.microsoft.com/office/drawing/2014/main" val="2280425530"/>
                  </a:ext>
                </a:extLst>
              </a:tr>
              <a:tr h="3991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>
                          <a:effectLst/>
                        </a:rPr>
                        <a:t>Programa de fortalecimiento organizacional en las dimensiones estratégica, administrativa, económica, social y ambiental.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Programa de caracterización y alinderamiento y delimitación de las cuencas hidrográficas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</a:rPr>
                        <a:t>Estrategia de Marketing Territorial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Programas de integración generacional y de género para la transferencia de conocimientos y saberes el desarrollo de procesos productivos.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extLst>
                  <a:ext uri="{0D108BD9-81ED-4DB2-BD59-A6C34878D82A}">
                    <a16:rowId xmlns:a16="http://schemas.microsoft.com/office/drawing/2014/main" val="3366383307"/>
                  </a:ext>
                </a:extLst>
              </a:tr>
              <a:tr h="3991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Implementación de un modelo de educación pertinente que resuelva los problemas de calidad, acceso y funcionalidad de la educación, sobre todo en la zona rural.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Construcción de la política pública para el fomento y protección de la producción agropecuaria de Norte de Santander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>
                          <a:effectLst/>
                        </a:rPr>
                        <a:t>Fortalecimiento de la infraestructura, maquinaria, equipos y vehículos para el transporte y acopio de los productos agropecuarios. </a:t>
                      </a:r>
                      <a:endParaRPr lang="es-E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Programas de investigación aplicada que incluyan el intercambio con candidatos a doctorado y/o maestría de universidades internacionales. 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extLst>
                  <a:ext uri="{0D108BD9-81ED-4DB2-BD59-A6C34878D82A}">
                    <a16:rowId xmlns:a16="http://schemas.microsoft.com/office/drawing/2014/main" val="3021502475"/>
                  </a:ext>
                </a:extLst>
              </a:tr>
              <a:tr h="399179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Programa de promoción y acceso a la innovación y tecnología para el fortalecimiento de capacidades productivas.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Línea de crédito especial y/o de fomento para la financiación de procesos productivos e incorporación tecnológica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Creación de fondos rotatorios para el fortalecimiento de la comercialización y garantía de compra.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Implementación de un sistema de vigilancia tecnológica y adopción de tecnología.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extLst>
                  <a:ext uri="{0D108BD9-81ED-4DB2-BD59-A6C34878D82A}">
                    <a16:rowId xmlns:a16="http://schemas.microsoft.com/office/drawing/2014/main" val="3031788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823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hlinkClick r:id="rId2" action="ppaction://hlinksldjump"/>
            <a:extLst>
              <a:ext uri="{FF2B5EF4-FFF2-40B4-BE49-F238E27FC236}">
                <a16:creationId xmlns:a16="http://schemas.microsoft.com/office/drawing/2014/main" id="{D89A4B7A-06B3-AD7E-ED80-3EE0EB01F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266041"/>
            <a:ext cx="2055415" cy="591959"/>
          </a:xfrm>
          <a:prstGeom prst="rect">
            <a:avLst/>
          </a:prstGeom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D7B26E00-2095-4EBF-87D3-20247BA53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60612"/>
          </a:xfr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es-CO" b="1" dirty="0">
                <a:ln w="222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APUESTAS DE DESARROLLO</a:t>
            </a:r>
            <a:endParaRPr lang="es-E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3" name="Tabla 3">
            <a:extLst>
              <a:ext uri="{FF2B5EF4-FFF2-40B4-BE49-F238E27FC236}">
                <a16:creationId xmlns:a16="http://schemas.microsoft.com/office/drawing/2014/main" id="{FCF18A28-5FC1-4B87-B305-6C766005E2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3707825"/>
              </p:ext>
            </p:extLst>
          </p:nvPr>
        </p:nvGraphicFramePr>
        <p:xfrm>
          <a:off x="152400" y="988607"/>
          <a:ext cx="11887200" cy="447764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971800">
                  <a:extLst>
                    <a:ext uri="{9D8B030D-6E8A-4147-A177-3AD203B41FA5}">
                      <a16:colId xmlns:a16="http://schemas.microsoft.com/office/drawing/2014/main" val="2427020299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850339094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3150731537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1890277780"/>
                    </a:ext>
                  </a:extLst>
                </a:gridCol>
              </a:tblGrid>
              <a:tr h="399179"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FORTALECIMIENTO DE CAPACIDADES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dirty="0"/>
                        <a:t>PRODUCCIÓN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COMERCIALIZACIÓN</a:t>
                      </a:r>
                      <a:endParaRPr lang="es-CO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dirty="0"/>
                        <a:t>INNOVACIÓN</a:t>
                      </a:r>
                      <a:endParaRPr lang="es-CO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6320183"/>
                  </a:ext>
                </a:extLst>
              </a:tr>
              <a:tr h="399179">
                <a:tc>
                  <a:txBody>
                    <a:bodyPr/>
                    <a:lstStyle/>
                    <a:p>
                      <a:endParaRPr lang="es-C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Línea de crédito especial para el mejoramiento de vivienda rural.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Programas de acceso al crédito y subsidios para seguros de producción y comercialización.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Programa de incorporación de tecnología para el desarrollo de procesos de producción orientados a la conservación y sostenibilidad ambiental. 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extLst>
                  <a:ext uri="{0D108BD9-81ED-4DB2-BD59-A6C34878D82A}">
                    <a16:rowId xmlns:a16="http://schemas.microsoft.com/office/drawing/2014/main" val="2413808689"/>
                  </a:ext>
                </a:extLst>
              </a:tr>
              <a:tr h="399179">
                <a:tc>
                  <a:txBody>
                    <a:bodyPr/>
                    <a:lstStyle/>
                    <a:p>
                      <a:endParaRPr lang="es-C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Constitución de las reservas de la sociedad civil y pagos por servicios ambientales.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Control al contrabando de productos y amenazas a la producción de la región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400" dirty="0">
                          <a:effectLst/>
                        </a:rPr>
                        <a:t>Sistema de información </a:t>
                      </a:r>
                      <a:r>
                        <a:rPr lang="es-ES" sz="1400" dirty="0" err="1">
                          <a:effectLst/>
                        </a:rPr>
                        <a:t>agroproductivo</a:t>
                      </a:r>
                      <a:r>
                        <a:rPr lang="es-ES" sz="1400" dirty="0">
                          <a:effectLst/>
                        </a:rPr>
                        <a:t>, que permita la trazabilidad de los procesos de producción, mejorar la productividad y el control de calidad.</a:t>
                      </a: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extLst>
                  <a:ext uri="{0D108BD9-81ED-4DB2-BD59-A6C34878D82A}">
                    <a16:rowId xmlns:a16="http://schemas.microsoft.com/office/drawing/2014/main" val="3754220315"/>
                  </a:ext>
                </a:extLst>
              </a:tr>
              <a:tr h="399179">
                <a:tc>
                  <a:txBody>
                    <a:bodyPr/>
                    <a:lstStyle/>
                    <a:p>
                      <a:endParaRPr lang="es-C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Programa de reconversión productiva, adopción de economía circular y adaptación tecnológica para producción con baja o cero emisiones de carbono. </a:t>
                      </a:r>
                      <a:endParaRPr lang="es-E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Programa de misiones, participación en ferias y exposiciones de comercialización. 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extLst>
                  <a:ext uri="{0D108BD9-81ED-4DB2-BD59-A6C34878D82A}">
                    <a16:rowId xmlns:a16="http://schemas.microsoft.com/office/drawing/2014/main" val="1751520670"/>
                  </a:ext>
                </a:extLst>
              </a:tr>
              <a:tr h="399179">
                <a:tc>
                  <a:txBody>
                    <a:bodyPr/>
                    <a:lstStyle/>
                    <a:p>
                      <a:endParaRPr lang="es-CO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 sz="2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s-ES" sz="1600" dirty="0">
                          <a:effectLst/>
                        </a:rPr>
                        <a:t>Programa de comercialización e los productos del departamento.</a:t>
                      </a:r>
                      <a:endParaRPr lang="es-E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s-E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6584" marR="26584" marT="0" marB="0"/>
                </a:tc>
                <a:extLst>
                  <a:ext uri="{0D108BD9-81ED-4DB2-BD59-A6C34878D82A}">
                    <a16:rowId xmlns:a16="http://schemas.microsoft.com/office/drawing/2014/main" val="21770824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5949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>
        <p159:morph option="byObject"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964</Words>
  <Application>Microsoft Office PowerPoint</Application>
  <PresentationFormat>Panorámica</PresentationFormat>
  <Paragraphs>95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Datos Generales</vt:lpstr>
      <vt:lpstr>Datos Por Sectores</vt:lpstr>
      <vt:lpstr>POTENCIALIDADES TERRITORIALES</vt:lpstr>
      <vt:lpstr>POTENCIALIDADES TERRITORIALES</vt:lpstr>
      <vt:lpstr>APUESTAS DE DESARROLLO</vt:lpstr>
      <vt:lpstr>APUESTAS DE DESARROLLO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mauricio castro</dc:creator>
  <cp:lastModifiedBy>mauricio castro</cp:lastModifiedBy>
  <cp:revision>26</cp:revision>
  <dcterms:created xsi:type="dcterms:W3CDTF">2023-07-03T17:37:48Z</dcterms:created>
  <dcterms:modified xsi:type="dcterms:W3CDTF">2023-07-07T12:28:20Z</dcterms:modified>
</cp:coreProperties>
</file>