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96" r:id="rId3"/>
    <p:sldId id="446" r:id="rId4"/>
    <p:sldId id="428" r:id="rId5"/>
    <p:sldId id="448" r:id="rId6"/>
    <p:sldId id="274" r:id="rId7"/>
    <p:sldId id="430" r:id="rId8"/>
    <p:sldId id="449" r:id="rId9"/>
    <p:sldId id="433" r:id="rId10"/>
    <p:sldId id="450" r:id="rId11"/>
    <p:sldId id="462" r:id="rId12"/>
    <p:sldId id="463" r:id="rId13"/>
    <p:sldId id="451" r:id="rId14"/>
    <p:sldId id="297" r:id="rId15"/>
    <p:sldId id="465" r:id="rId16"/>
    <p:sldId id="435" r:id="rId17"/>
    <p:sldId id="295" r:id="rId18"/>
    <p:sldId id="276" r:id="rId19"/>
    <p:sldId id="464" r:id="rId20"/>
    <p:sldId id="285" r:id="rId21"/>
    <p:sldId id="283" r:id="rId22"/>
    <p:sldId id="318" r:id="rId23"/>
    <p:sldId id="438" r:id="rId24"/>
    <p:sldId id="466" r:id="rId25"/>
    <p:sldId id="467" r:id="rId26"/>
    <p:sldId id="469" r:id="rId27"/>
    <p:sldId id="471" r:id="rId28"/>
    <p:sldId id="468" r:id="rId29"/>
    <p:sldId id="439" r:id="rId30"/>
    <p:sldId id="445" r:id="rId31"/>
    <p:sldId id="444" r:id="rId32"/>
    <p:sldId id="275" r:id="rId3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jNpQXiu+wYRLWv4MC+xnbs3Y7S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5"/>
  </p:normalViewPr>
  <p:slideViewPr>
    <p:cSldViewPr snapToGrid="0" showGuides="1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notesMaster" Target="notesMasters/notesMaster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customschemas.google.com/relationships/presentationmetadata" Target="metadata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D2D023-2480-4529-AE44-3558611F567C}" type="doc">
      <dgm:prSet loTypeId="urn:microsoft.com/office/officeart/2005/8/layout/vList5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s-CO"/>
        </a:p>
      </dgm:t>
    </dgm:pt>
    <dgm:pt modelId="{26BA333F-2DBE-421B-B808-A046D43CA13D}">
      <dgm:prSet phldrT="[Text]" custT="1"/>
      <dgm:spPr/>
      <dgm:t>
        <a:bodyPr/>
        <a:lstStyle/>
        <a:p>
          <a:r>
            <a:rPr lang="es-CO" sz="1800" b="1" dirty="0">
              <a:latin typeface="+mj-lt"/>
              <a:ea typeface="Verdana" panose="020B0604030504040204" pitchFamily="34" charset="0"/>
            </a:rPr>
            <a:t>Prevalencia</a:t>
          </a:r>
        </a:p>
      </dgm:t>
    </dgm:pt>
    <dgm:pt modelId="{83D30613-A6BD-46ED-A447-1CB9DF9C8AA7}" type="parTrans" cxnId="{1C151F88-7B46-4F31-B713-497EA63DFB85}">
      <dgm:prSet/>
      <dgm:spPr/>
      <dgm:t>
        <a:bodyPr/>
        <a:lstStyle/>
        <a:p>
          <a:endParaRPr lang="es-CO" sz="1400">
            <a:latin typeface="+mj-lt"/>
            <a:ea typeface="Verdana" panose="020B0604030504040204" pitchFamily="34" charset="0"/>
          </a:endParaRPr>
        </a:p>
      </dgm:t>
    </dgm:pt>
    <dgm:pt modelId="{997D0BDC-5A86-48A5-B0AD-FADCC016C43D}" type="sibTrans" cxnId="{1C151F88-7B46-4F31-B713-497EA63DFB85}">
      <dgm:prSet/>
      <dgm:spPr/>
      <dgm:t>
        <a:bodyPr/>
        <a:lstStyle/>
        <a:p>
          <a:endParaRPr lang="es-CO" sz="1400">
            <a:latin typeface="+mj-lt"/>
            <a:ea typeface="Verdana" panose="020B0604030504040204" pitchFamily="34" charset="0"/>
          </a:endParaRPr>
        </a:p>
      </dgm:t>
    </dgm:pt>
    <dgm:pt modelId="{DB4B33BD-C1A9-4F92-AB34-CAD409272BA7}">
      <dgm:prSet custT="1"/>
      <dgm:spPr/>
      <dgm:t>
        <a:bodyPr/>
        <a:lstStyle/>
        <a:p>
          <a:r>
            <a:rPr lang="es-CO" sz="1800" b="1" dirty="0">
              <a:latin typeface="+mj-lt"/>
              <a:ea typeface="Verdana" panose="020B0604030504040204" pitchFamily="34" charset="0"/>
            </a:rPr>
            <a:t>Subsidiariedad</a:t>
          </a:r>
        </a:p>
      </dgm:t>
    </dgm:pt>
    <dgm:pt modelId="{72FCA69D-ED2E-411F-9C6B-DEA4E4668BB2}" type="parTrans" cxnId="{4EA1BFCF-87B0-4ADC-90F8-60BC22ED5080}">
      <dgm:prSet/>
      <dgm:spPr/>
      <dgm:t>
        <a:bodyPr/>
        <a:lstStyle/>
        <a:p>
          <a:endParaRPr lang="es-CO" sz="1400">
            <a:latin typeface="+mj-lt"/>
            <a:ea typeface="Verdana" panose="020B0604030504040204" pitchFamily="34" charset="0"/>
          </a:endParaRPr>
        </a:p>
      </dgm:t>
    </dgm:pt>
    <dgm:pt modelId="{507FF9D2-7D99-42C9-9F44-B4D7929A7931}" type="sibTrans" cxnId="{4EA1BFCF-87B0-4ADC-90F8-60BC22ED5080}">
      <dgm:prSet/>
      <dgm:spPr/>
      <dgm:t>
        <a:bodyPr/>
        <a:lstStyle/>
        <a:p>
          <a:endParaRPr lang="es-CO" sz="1400">
            <a:latin typeface="+mj-lt"/>
            <a:ea typeface="Verdana" panose="020B0604030504040204" pitchFamily="34" charset="0"/>
          </a:endParaRPr>
        </a:p>
      </dgm:t>
    </dgm:pt>
    <dgm:pt modelId="{D6F4F75F-EF9F-4A86-B7DD-D62707C26992}">
      <dgm:prSet custT="1"/>
      <dgm:spPr/>
      <dgm:t>
        <a:bodyPr/>
        <a:lstStyle/>
        <a:p>
          <a:r>
            <a:rPr lang="es-CO" sz="1800" b="1" dirty="0">
              <a:latin typeface="+mj-lt"/>
              <a:ea typeface="Verdana" panose="020B0604030504040204" pitchFamily="34" charset="0"/>
            </a:rPr>
            <a:t>Gradualidad</a:t>
          </a:r>
        </a:p>
      </dgm:t>
    </dgm:pt>
    <dgm:pt modelId="{8C77A49D-1B30-4275-AABA-958BFDD05D9A}" type="parTrans" cxnId="{AAECDF48-B9A6-4D8A-834C-2D31C2171775}">
      <dgm:prSet/>
      <dgm:spPr/>
      <dgm:t>
        <a:bodyPr/>
        <a:lstStyle/>
        <a:p>
          <a:endParaRPr lang="es-CO" sz="1400">
            <a:latin typeface="+mj-lt"/>
            <a:ea typeface="Verdana" panose="020B0604030504040204" pitchFamily="34" charset="0"/>
          </a:endParaRPr>
        </a:p>
      </dgm:t>
    </dgm:pt>
    <dgm:pt modelId="{538503EA-F95F-48E6-AB60-4E30AD0D670D}" type="sibTrans" cxnId="{AAECDF48-B9A6-4D8A-834C-2D31C2171775}">
      <dgm:prSet/>
      <dgm:spPr/>
      <dgm:t>
        <a:bodyPr/>
        <a:lstStyle/>
        <a:p>
          <a:endParaRPr lang="es-CO" sz="1400">
            <a:latin typeface="+mj-lt"/>
            <a:ea typeface="Verdana" panose="020B0604030504040204" pitchFamily="34" charset="0"/>
          </a:endParaRPr>
        </a:p>
      </dgm:t>
    </dgm:pt>
    <dgm:pt modelId="{73F89B3F-D929-4482-A8E9-07E325DF2A58}">
      <dgm:prSet custT="1"/>
      <dgm:spPr/>
      <dgm:t>
        <a:bodyPr/>
        <a:lstStyle/>
        <a:p>
          <a:r>
            <a:rPr lang="es-CO" sz="1800" b="1" dirty="0">
              <a:latin typeface="+mj-lt"/>
              <a:ea typeface="Verdana" panose="020B0604030504040204" pitchFamily="34" charset="0"/>
            </a:rPr>
            <a:t>Experimentación</a:t>
          </a:r>
        </a:p>
      </dgm:t>
    </dgm:pt>
    <dgm:pt modelId="{5D49431E-DC0B-40FC-9701-747E0DAB3EE0}" type="parTrans" cxnId="{2122AB0A-2805-4BA3-BD11-A7D57127F21D}">
      <dgm:prSet/>
      <dgm:spPr/>
      <dgm:t>
        <a:bodyPr/>
        <a:lstStyle/>
        <a:p>
          <a:endParaRPr lang="es-CO" sz="1400">
            <a:latin typeface="+mj-lt"/>
            <a:ea typeface="Verdana" panose="020B0604030504040204" pitchFamily="34" charset="0"/>
          </a:endParaRPr>
        </a:p>
      </dgm:t>
    </dgm:pt>
    <dgm:pt modelId="{0B444B98-13E8-461F-8358-C7F4EA9CC4F1}" type="sibTrans" cxnId="{2122AB0A-2805-4BA3-BD11-A7D57127F21D}">
      <dgm:prSet/>
      <dgm:spPr/>
      <dgm:t>
        <a:bodyPr/>
        <a:lstStyle/>
        <a:p>
          <a:endParaRPr lang="es-CO" sz="1400">
            <a:latin typeface="+mj-lt"/>
            <a:ea typeface="Verdana" panose="020B0604030504040204" pitchFamily="34" charset="0"/>
          </a:endParaRPr>
        </a:p>
      </dgm:t>
    </dgm:pt>
    <dgm:pt modelId="{3087B745-2FF2-4DC4-939E-E36A9162881A}">
      <dgm:prSet phldrT="[Text]" custT="1"/>
      <dgm:spPr/>
      <dgm:t>
        <a:bodyPr/>
        <a:lstStyle/>
        <a:p>
          <a:r>
            <a:rPr lang="es-CO" sz="1600" dirty="0">
              <a:latin typeface="+mj-lt"/>
              <a:ea typeface="Verdana" panose="020B0604030504040204" pitchFamily="34" charset="0"/>
            </a:rPr>
            <a:t>Está asociado a la responsabilidad política y de gestión de las competencias. Este está intrínseco a la misionalidad del ente territorial.</a:t>
          </a:r>
        </a:p>
      </dgm:t>
    </dgm:pt>
    <dgm:pt modelId="{0121554A-F8D4-47DC-BA70-9B380EB580F4}" type="parTrans" cxnId="{2DF002DB-6B79-42E8-BFFC-8C7D4A09F9E6}">
      <dgm:prSet/>
      <dgm:spPr/>
      <dgm:t>
        <a:bodyPr/>
        <a:lstStyle/>
        <a:p>
          <a:endParaRPr lang="es-CO" sz="1400">
            <a:latin typeface="+mj-lt"/>
            <a:ea typeface="Verdana" panose="020B0604030504040204" pitchFamily="34" charset="0"/>
          </a:endParaRPr>
        </a:p>
      </dgm:t>
    </dgm:pt>
    <dgm:pt modelId="{5A59470D-9A1B-419C-8B90-093B3BB0FEFC}" type="sibTrans" cxnId="{2DF002DB-6B79-42E8-BFFC-8C7D4A09F9E6}">
      <dgm:prSet/>
      <dgm:spPr/>
      <dgm:t>
        <a:bodyPr/>
        <a:lstStyle/>
        <a:p>
          <a:endParaRPr lang="es-CO" sz="1400">
            <a:latin typeface="+mj-lt"/>
            <a:ea typeface="Verdana" panose="020B0604030504040204" pitchFamily="34" charset="0"/>
          </a:endParaRPr>
        </a:p>
      </dgm:t>
    </dgm:pt>
    <dgm:pt modelId="{5615C069-970A-476D-ACF0-9592EF4DB381}">
      <dgm:prSet custT="1"/>
      <dgm:spPr/>
      <dgm:t>
        <a:bodyPr/>
        <a:lstStyle/>
        <a:p>
          <a:r>
            <a:rPr lang="es-CO" sz="1600" dirty="0">
              <a:latin typeface="+mj-lt"/>
              <a:ea typeface="Verdana" panose="020B0604030504040204" pitchFamily="34" charset="0"/>
            </a:rPr>
            <a:t>Se refiere a la capacidad de apoyar a un ente territorial en el desarrollo de una competencia PREVALENTE. </a:t>
          </a:r>
        </a:p>
      </dgm:t>
    </dgm:pt>
    <dgm:pt modelId="{3462DB4B-1549-46EF-85E5-6F7287423B0D}" type="parTrans" cxnId="{251D177C-361D-4536-9843-21BDBADB39EA}">
      <dgm:prSet/>
      <dgm:spPr/>
      <dgm:t>
        <a:bodyPr/>
        <a:lstStyle/>
        <a:p>
          <a:endParaRPr lang="es-CO" sz="1400">
            <a:latin typeface="+mj-lt"/>
            <a:ea typeface="Verdana" panose="020B0604030504040204" pitchFamily="34" charset="0"/>
          </a:endParaRPr>
        </a:p>
      </dgm:t>
    </dgm:pt>
    <dgm:pt modelId="{B0CF6B0F-EDEB-409F-B4F1-BC3600F5DC9E}" type="sibTrans" cxnId="{251D177C-361D-4536-9843-21BDBADB39EA}">
      <dgm:prSet/>
      <dgm:spPr/>
      <dgm:t>
        <a:bodyPr/>
        <a:lstStyle/>
        <a:p>
          <a:endParaRPr lang="es-CO" sz="1400">
            <a:latin typeface="+mj-lt"/>
            <a:ea typeface="Verdana" panose="020B0604030504040204" pitchFamily="34" charset="0"/>
          </a:endParaRPr>
        </a:p>
      </dgm:t>
    </dgm:pt>
    <dgm:pt modelId="{B8E2B19A-7F4C-4BB7-9F2D-B8AFBE8CA1E5}">
      <dgm:prSet custT="1"/>
      <dgm:spPr/>
      <dgm:t>
        <a:bodyPr/>
        <a:lstStyle/>
        <a:p>
          <a:r>
            <a:rPr lang="es-CO" sz="1600" dirty="0">
              <a:latin typeface="+mj-lt"/>
              <a:ea typeface="Verdana" panose="020B0604030504040204" pitchFamily="34" charset="0"/>
            </a:rPr>
            <a:t>Es TEMPORAL y está condicionada a un plan de transferencia de capacidades.</a:t>
          </a:r>
        </a:p>
      </dgm:t>
    </dgm:pt>
    <dgm:pt modelId="{6103F4FA-F782-4C54-A500-3C745B0D8974}" type="parTrans" cxnId="{C5902997-8E5B-49A5-BFCE-1D2E488D5452}">
      <dgm:prSet/>
      <dgm:spPr/>
      <dgm:t>
        <a:bodyPr/>
        <a:lstStyle/>
        <a:p>
          <a:endParaRPr lang="es-CO" sz="1400">
            <a:latin typeface="+mj-lt"/>
            <a:ea typeface="Verdana" panose="020B0604030504040204" pitchFamily="34" charset="0"/>
          </a:endParaRPr>
        </a:p>
      </dgm:t>
    </dgm:pt>
    <dgm:pt modelId="{173196C6-270B-48EC-A575-EC2A0E609F15}" type="sibTrans" cxnId="{C5902997-8E5B-49A5-BFCE-1D2E488D5452}">
      <dgm:prSet/>
      <dgm:spPr/>
      <dgm:t>
        <a:bodyPr/>
        <a:lstStyle/>
        <a:p>
          <a:endParaRPr lang="es-CO" sz="1400">
            <a:latin typeface="+mj-lt"/>
            <a:ea typeface="Verdana" panose="020B0604030504040204" pitchFamily="34" charset="0"/>
          </a:endParaRPr>
        </a:p>
      </dgm:t>
    </dgm:pt>
    <dgm:pt modelId="{2539CBB5-2FD6-40FC-A399-724B536B35AB}">
      <dgm:prSet custT="1"/>
      <dgm:spPr/>
      <dgm:t>
        <a:bodyPr/>
        <a:lstStyle/>
        <a:p>
          <a:r>
            <a:rPr lang="es-CO" sz="1600" dirty="0">
              <a:latin typeface="+mj-lt"/>
              <a:ea typeface="Verdana" panose="020B0604030504040204" pitchFamily="34" charset="0"/>
            </a:rPr>
            <a:t>Se refiere a que los entes territoriales, acorde con su capacidad de gestión, han de ir asumiendo la prestación de sus competencias, sin que esto implique dejar de ejercerlas de manera prevalente.</a:t>
          </a:r>
        </a:p>
      </dgm:t>
    </dgm:pt>
    <dgm:pt modelId="{8169D025-009F-45CE-AEFF-00510DA7C518}" type="parTrans" cxnId="{9B5673DB-3A2F-4F38-9808-58415AC2740B}">
      <dgm:prSet/>
      <dgm:spPr/>
      <dgm:t>
        <a:bodyPr/>
        <a:lstStyle/>
        <a:p>
          <a:endParaRPr lang="es-CO" sz="1400">
            <a:latin typeface="+mj-lt"/>
          </a:endParaRPr>
        </a:p>
      </dgm:t>
    </dgm:pt>
    <dgm:pt modelId="{7AA91836-50E8-405D-814E-657685D4BABE}" type="sibTrans" cxnId="{9B5673DB-3A2F-4F38-9808-58415AC2740B}">
      <dgm:prSet/>
      <dgm:spPr/>
      <dgm:t>
        <a:bodyPr/>
        <a:lstStyle/>
        <a:p>
          <a:endParaRPr lang="es-CO" sz="1400">
            <a:latin typeface="+mj-lt"/>
          </a:endParaRPr>
        </a:p>
      </dgm:t>
    </dgm:pt>
    <dgm:pt modelId="{BD4EDC86-5ACE-CA4A-95F9-6F4E788D39CC}">
      <dgm:prSet custT="1"/>
      <dgm:spPr/>
      <dgm:t>
        <a:bodyPr/>
        <a:lstStyle/>
        <a:p>
          <a:r>
            <a:rPr lang="es-MX" sz="1600" dirty="0">
              <a:latin typeface="+mj-lt"/>
              <a:ea typeface="Verdana" panose="020B0604030504040204" pitchFamily="34" charset="0"/>
            </a:rPr>
            <a:t>Priorizar soluciones eficaces a los problemas frente a otras opciones que pueden estar influidas, por ejemplo, por factores identitarios.</a:t>
          </a:r>
          <a:endParaRPr lang="es-CO" sz="1600" dirty="0">
            <a:latin typeface="+mj-lt"/>
            <a:ea typeface="Verdana" panose="020B0604030504040204" pitchFamily="34" charset="0"/>
          </a:endParaRPr>
        </a:p>
      </dgm:t>
    </dgm:pt>
    <dgm:pt modelId="{67ECA870-7A28-C54F-9B36-A11EEDC3A930}" type="sibTrans" cxnId="{3DE3BA96-B1EE-1A49-B79E-F7EC41DD3DD6}">
      <dgm:prSet/>
      <dgm:spPr/>
      <dgm:t>
        <a:bodyPr/>
        <a:lstStyle/>
        <a:p>
          <a:endParaRPr lang="es-MX" sz="1400">
            <a:latin typeface="+mj-lt"/>
          </a:endParaRPr>
        </a:p>
      </dgm:t>
    </dgm:pt>
    <dgm:pt modelId="{E4CCC8F8-30BB-4046-B87B-FEFCF02AD72E}" type="parTrans" cxnId="{3DE3BA96-B1EE-1A49-B79E-F7EC41DD3DD6}">
      <dgm:prSet/>
      <dgm:spPr/>
      <dgm:t>
        <a:bodyPr/>
        <a:lstStyle/>
        <a:p>
          <a:endParaRPr lang="es-MX" sz="1400">
            <a:latin typeface="+mj-lt"/>
          </a:endParaRPr>
        </a:p>
      </dgm:t>
    </dgm:pt>
    <dgm:pt modelId="{2E0E7C55-640A-4821-96CC-1DFF1DBA0A63}">
      <dgm:prSet custT="1"/>
      <dgm:spPr/>
      <dgm:t>
        <a:bodyPr/>
        <a:lstStyle/>
        <a:p>
          <a:r>
            <a:rPr lang="es-CO" sz="1800" b="1" dirty="0">
              <a:latin typeface="+mj-lt"/>
              <a:ea typeface="Verdana" panose="020B0604030504040204" pitchFamily="34" charset="0"/>
            </a:rPr>
            <a:t>Funcionalidad</a:t>
          </a:r>
        </a:p>
      </dgm:t>
    </dgm:pt>
    <dgm:pt modelId="{25D782EF-6EF9-4BDB-8BD3-E21C90B75D7D}" type="sibTrans" cxnId="{42BDC20F-D835-4BA2-884A-3DD156E56F8E}">
      <dgm:prSet/>
      <dgm:spPr/>
      <dgm:t>
        <a:bodyPr/>
        <a:lstStyle/>
        <a:p>
          <a:endParaRPr lang="es-CO" sz="1400">
            <a:latin typeface="+mj-lt"/>
            <a:ea typeface="Verdana" panose="020B0604030504040204" pitchFamily="34" charset="0"/>
          </a:endParaRPr>
        </a:p>
      </dgm:t>
    </dgm:pt>
    <dgm:pt modelId="{99F94CCA-6195-4761-BA5D-0D1DC6238A5A}" type="parTrans" cxnId="{42BDC20F-D835-4BA2-884A-3DD156E56F8E}">
      <dgm:prSet/>
      <dgm:spPr/>
      <dgm:t>
        <a:bodyPr/>
        <a:lstStyle/>
        <a:p>
          <a:endParaRPr lang="es-CO" sz="1400">
            <a:latin typeface="+mj-lt"/>
            <a:ea typeface="Verdana" panose="020B0604030504040204" pitchFamily="34" charset="0"/>
          </a:endParaRPr>
        </a:p>
      </dgm:t>
    </dgm:pt>
    <dgm:pt modelId="{5B70DDF5-F97E-D445-A219-FEA08E35C476}">
      <dgm:prSet custT="1"/>
      <dgm:spPr/>
      <dgm:t>
        <a:bodyPr/>
        <a:lstStyle/>
        <a:p>
          <a:r>
            <a:rPr lang="es-CO" sz="1600" dirty="0">
              <a:latin typeface="+mj-lt"/>
              <a:ea typeface="Verdana" panose="020B0604030504040204" pitchFamily="34" charset="0"/>
            </a:rPr>
            <a:t> </a:t>
          </a:r>
          <a:r>
            <a:rPr lang="es-MX" sz="1600" dirty="0">
              <a:latin typeface="+mj-lt"/>
              <a:ea typeface="Verdana" panose="020B0604030504040204" pitchFamily="34" charset="0"/>
            </a:rPr>
            <a:t>Fomentar la innovación mediante espacios para la innovación subnacional y la experimentación simultánea de diferentes arreglos institucionales.</a:t>
          </a:r>
          <a:endParaRPr lang="es-CO" sz="1600" dirty="0">
            <a:latin typeface="+mj-lt"/>
            <a:ea typeface="Verdana" panose="020B0604030504040204" pitchFamily="34" charset="0"/>
          </a:endParaRPr>
        </a:p>
      </dgm:t>
    </dgm:pt>
    <dgm:pt modelId="{87F8B08E-A0E2-2144-B80D-35065C29A67A}" type="parTrans" cxnId="{1D40E812-8E34-8947-9BC7-6CB3B4AEBC7E}">
      <dgm:prSet/>
      <dgm:spPr/>
      <dgm:t>
        <a:bodyPr/>
        <a:lstStyle/>
        <a:p>
          <a:endParaRPr lang="es-MX" sz="1400">
            <a:latin typeface="+mj-lt"/>
          </a:endParaRPr>
        </a:p>
      </dgm:t>
    </dgm:pt>
    <dgm:pt modelId="{8F4E09BD-7685-7141-B58F-F4250C07D57C}" type="sibTrans" cxnId="{1D40E812-8E34-8947-9BC7-6CB3B4AEBC7E}">
      <dgm:prSet/>
      <dgm:spPr/>
      <dgm:t>
        <a:bodyPr/>
        <a:lstStyle/>
        <a:p>
          <a:endParaRPr lang="es-MX" sz="1400">
            <a:latin typeface="+mj-lt"/>
          </a:endParaRPr>
        </a:p>
      </dgm:t>
    </dgm:pt>
    <dgm:pt modelId="{B10BC985-A39F-40F1-A332-1D0057F6FB1E}">
      <dgm:prSet custT="1"/>
      <dgm:spPr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70AD47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68580" tIns="34290" rIns="68580" bIns="34290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Verdana" panose="020B0604030504040204" pitchFamily="34" charset="0"/>
              <a:cs typeface="+mn-cs"/>
            </a:rPr>
            <a:t>Complementariedad</a:t>
          </a:r>
          <a:endParaRPr lang="es-CO" sz="18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Verdana" panose="020B0604030504040204" pitchFamily="34" charset="0"/>
            <a:cs typeface="+mn-cs"/>
          </a:endParaRPr>
        </a:p>
      </dgm:t>
    </dgm:pt>
    <dgm:pt modelId="{A27AC1DF-DD58-4668-9FBC-D7447BC66B22}" type="parTrans" cxnId="{36E00DAA-96CC-440E-A3BF-43D8F4C058E8}">
      <dgm:prSet/>
      <dgm:spPr/>
      <dgm:t>
        <a:bodyPr/>
        <a:lstStyle/>
        <a:p>
          <a:endParaRPr lang="es-CO"/>
        </a:p>
      </dgm:t>
    </dgm:pt>
    <dgm:pt modelId="{51F08050-F4D2-4340-884C-467EC0128C2F}" type="sibTrans" cxnId="{36E00DAA-96CC-440E-A3BF-43D8F4C058E8}">
      <dgm:prSet/>
      <dgm:spPr/>
      <dgm:t>
        <a:bodyPr/>
        <a:lstStyle/>
        <a:p>
          <a:endParaRPr lang="es-CO"/>
        </a:p>
      </dgm:t>
    </dgm:pt>
    <dgm:pt modelId="{4F5383AD-1F46-4DF6-8B38-2C2CECC6CC85}">
      <dgm:prSet custT="1"/>
      <dgm:spPr/>
      <dgm:t>
        <a:bodyPr/>
        <a:lstStyle/>
        <a:p>
          <a:r>
            <a:rPr lang="es-ES_tradnl" sz="1600" kern="1200" dirty="0"/>
            <a:t>incentivar que las ET, independiente de su competencia prevalente, velen por mejorar y </a:t>
          </a:r>
          <a:r>
            <a:rPr lang="es-ES_tradnl" sz="16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complementar</a:t>
          </a:r>
          <a:r>
            <a:rPr lang="es-ES_tradnl" sz="1600" kern="1200" dirty="0"/>
            <a:t> los bienes y servicios ofrecidos a sus sujetos.</a:t>
          </a:r>
          <a:endParaRPr lang="es-CO" sz="1600" kern="1200" dirty="0">
            <a:latin typeface="+mj-lt"/>
            <a:ea typeface="Verdana" panose="020B0604030504040204" pitchFamily="34" charset="0"/>
          </a:endParaRPr>
        </a:p>
      </dgm:t>
    </dgm:pt>
    <dgm:pt modelId="{75C2D99B-BF37-4306-8660-3A2B74EEF043}" type="parTrans" cxnId="{DE591DC2-A846-4B3B-B7C0-A6A57FED61F8}">
      <dgm:prSet/>
      <dgm:spPr/>
      <dgm:t>
        <a:bodyPr/>
        <a:lstStyle/>
        <a:p>
          <a:endParaRPr lang="es-CO"/>
        </a:p>
      </dgm:t>
    </dgm:pt>
    <dgm:pt modelId="{7FC86DBB-57FA-41F7-8D20-07E703412909}" type="sibTrans" cxnId="{DE591DC2-A846-4B3B-B7C0-A6A57FED61F8}">
      <dgm:prSet/>
      <dgm:spPr/>
      <dgm:t>
        <a:bodyPr/>
        <a:lstStyle/>
        <a:p>
          <a:endParaRPr lang="es-CO"/>
        </a:p>
      </dgm:t>
    </dgm:pt>
    <dgm:pt modelId="{8F25DABC-71FF-466E-9E83-29B720BA2D10}">
      <dgm:prSet custT="1"/>
      <dgm:spPr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70AD47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68580" tIns="34290" rIns="68580" bIns="34290" numCol="1" spcCol="1270" anchor="ctr" anchorCtr="0"/>
        <a:lstStyle/>
        <a:p>
          <a:r>
            <a:rPr lang="es-ES" sz="18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Verdana" panose="020B0604030504040204" pitchFamily="34" charset="0"/>
              <a:cs typeface="+mn-cs"/>
            </a:rPr>
            <a:t>Concurrencia</a:t>
          </a:r>
          <a:endParaRPr lang="es-CO" sz="18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Verdana" panose="020B0604030504040204" pitchFamily="34" charset="0"/>
            <a:cs typeface="+mn-cs"/>
          </a:endParaRPr>
        </a:p>
      </dgm:t>
    </dgm:pt>
    <dgm:pt modelId="{EE4825F6-3EF7-4C98-8BDB-08B6A513C434}" type="parTrans" cxnId="{8E5C385B-0973-4E89-B67B-1D57E5CA6B01}">
      <dgm:prSet/>
      <dgm:spPr/>
      <dgm:t>
        <a:bodyPr/>
        <a:lstStyle/>
        <a:p>
          <a:endParaRPr lang="es-CO"/>
        </a:p>
      </dgm:t>
    </dgm:pt>
    <dgm:pt modelId="{7920C711-F19C-4F8D-A006-012E9BCF1567}" type="sibTrans" cxnId="{8E5C385B-0973-4E89-B67B-1D57E5CA6B01}">
      <dgm:prSet/>
      <dgm:spPr/>
      <dgm:t>
        <a:bodyPr/>
        <a:lstStyle/>
        <a:p>
          <a:endParaRPr lang="es-CO"/>
        </a:p>
      </dgm:t>
    </dgm:pt>
    <dgm:pt modelId="{849AE9C2-64FA-4940-AE68-51D855E42E9E}">
      <dgm:prSet custT="1"/>
      <dgm:spPr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70AD47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68580" tIns="34290" rIns="68580" bIns="34290" numCol="1" spcCol="1270" anchor="ctr" anchorCtr="0"/>
        <a:lstStyle/>
        <a:p>
          <a:r>
            <a:rPr lang="es-ES_tradnl" sz="16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ET tenga similares competencias en el mismo espacio territorial. Usado, solo en casos en los que los entes territoriales tengan muy bajas capacidades</a:t>
          </a:r>
          <a:r>
            <a:rPr lang="es-ES_tradnl" sz="1800" kern="1200" dirty="0"/>
            <a:t>.</a:t>
          </a:r>
          <a:endParaRPr lang="es-CO" sz="18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Verdana" panose="020B0604030504040204" pitchFamily="34" charset="0"/>
            <a:cs typeface="+mn-cs"/>
          </a:endParaRPr>
        </a:p>
      </dgm:t>
    </dgm:pt>
    <dgm:pt modelId="{6922F0C8-2C02-4E37-B639-512F13B903B4}" type="parTrans" cxnId="{91338D01-9CCB-453A-8521-D574599A1E41}">
      <dgm:prSet/>
      <dgm:spPr/>
      <dgm:t>
        <a:bodyPr/>
        <a:lstStyle/>
        <a:p>
          <a:endParaRPr lang="es-CO"/>
        </a:p>
      </dgm:t>
    </dgm:pt>
    <dgm:pt modelId="{13FA84E3-01FD-4941-8FEF-61E951D575AC}" type="sibTrans" cxnId="{91338D01-9CCB-453A-8521-D574599A1E41}">
      <dgm:prSet/>
      <dgm:spPr/>
      <dgm:t>
        <a:bodyPr/>
        <a:lstStyle/>
        <a:p>
          <a:endParaRPr lang="es-CO"/>
        </a:p>
      </dgm:t>
    </dgm:pt>
    <dgm:pt modelId="{2B0351B5-0011-4F7D-9B39-1ED672C521F2}" type="pres">
      <dgm:prSet presAssocID="{D4D2D023-2480-4529-AE44-3558611F567C}" presName="Name0" presStyleCnt="0">
        <dgm:presLayoutVars>
          <dgm:dir/>
          <dgm:animLvl val="lvl"/>
          <dgm:resizeHandles val="exact"/>
        </dgm:presLayoutVars>
      </dgm:prSet>
      <dgm:spPr/>
    </dgm:pt>
    <dgm:pt modelId="{3ADC45B1-648D-4774-A193-82F563D419C7}" type="pres">
      <dgm:prSet presAssocID="{26BA333F-2DBE-421B-B808-A046D43CA13D}" presName="linNode" presStyleCnt="0"/>
      <dgm:spPr/>
    </dgm:pt>
    <dgm:pt modelId="{31461507-94C3-4DAC-AE19-FF92FF67286C}" type="pres">
      <dgm:prSet presAssocID="{26BA333F-2DBE-421B-B808-A046D43CA13D}" presName="parentText" presStyleLbl="node1" presStyleIdx="0" presStyleCnt="7" custScaleX="72954" custScaleY="62087" custLinFactNeighborX="-9719" custLinFactNeighborY="-3386">
        <dgm:presLayoutVars>
          <dgm:chMax val="1"/>
          <dgm:bulletEnabled val="1"/>
        </dgm:presLayoutVars>
      </dgm:prSet>
      <dgm:spPr/>
    </dgm:pt>
    <dgm:pt modelId="{E3D05E39-7874-49F9-B80D-2CAB99672853}" type="pres">
      <dgm:prSet presAssocID="{26BA333F-2DBE-421B-B808-A046D43CA13D}" presName="descendantText" presStyleLbl="alignAccFollowNode1" presStyleIdx="0" presStyleCnt="7" custScaleX="116741" custScaleY="66181" custLinFactNeighborX="-1818">
        <dgm:presLayoutVars>
          <dgm:bulletEnabled val="1"/>
        </dgm:presLayoutVars>
      </dgm:prSet>
      <dgm:spPr/>
    </dgm:pt>
    <dgm:pt modelId="{2BF2A89F-2A0E-4075-989F-CF5831A9D25B}" type="pres">
      <dgm:prSet presAssocID="{997D0BDC-5A86-48A5-B0AD-FADCC016C43D}" presName="sp" presStyleCnt="0"/>
      <dgm:spPr/>
    </dgm:pt>
    <dgm:pt modelId="{45C1E779-ABA0-42D2-AB74-A1AD99FF393E}" type="pres">
      <dgm:prSet presAssocID="{DB4B33BD-C1A9-4F92-AB34-CAD409272BA7}" presName="linNode" presStyleCnt="0"/>
      <dgm:spPr/>
    </dgm:pt>
    <dgm:pt modelId="{63905486-8D22-409B-BBFD-C04FD4DED449}" type="pres">
      <dgm:prSet presAssocID="{DB4B33BD-C1A9-4F92-AB34-CAD409272BA7}" presName="parentText" presStyleLbl="node1" presStyleIdx="1" presStyleCnt="7" custScaleX="72954" custScaleY="62979" custLinFactNeighborX="344" custLinFactNeighborY="934">
        <dgm:presLayoutVars>
          <dgm:chMax val="1"/>
          <dgm:bulletEnabled val="1"/>
        </dgm:presLayoutVars>
      </dgm:prSet>
      <dgm:spPr/>
    </dgm:pt>
    <dgm:pt modelId="{B5CF77C0-4888-4099-848D-1DAE73F5293B}" type="pres">
      <dgm:prSet presAssocID="{DB4B33BD-C1A9-4F92-AB34-CAD409272BA7}" presName="descendantText" presStyleLbl="alignAccFollowNode1" presStyleIdx="1" presStyleCnt="7" custScaleX="116741" custScaleY="73994" custLinFactNeighborX="-1818" custLinFactNeighborY="1712">
        <dgm:presLayoutVars>
          <dgm:bulletEnabled val="1"/>
        </dgm:presLayoutVars>
      </dgm:prSet>
      <dgm:spPr/>
    </dgm:pt>
    <dgm:pt modelId="{E8C0A29D-093D-4BBB-8E18-AE1298FDEC47}" type="pres">
      <dgm:prSet presAssocID="{507FF9D2-7D99-42C9-9F44-B4D7929A7931}" presName="sp" presStyleCnt="0"/>
      <dgm:spPr/>
    </dgm:pt>
    <dgm:pt modelId="{ADEA5AE5-55E9-BE46-9F92-CDBEFAA7D914}" type="pres">
      <dgm:prSet presAssocID="{2E0E7C55-640A-4821-96CC-1DFF1DBA0A63}" presName="linNode" presStyleCnt="0"/>
      <dgm:spPr/>
    </dgm:pt>
    <dgm:pt modelId="{383370B2-9A3F-D044-8C69-442C00E5A12A}" type="pres">
      <dgm:prSet presAssocID="{2E0E7C55-640A-4821-96CC-1DFF1DBA0A63}" presName="parentText" presStyleLbl="node1" presStyleIdx="2" presStyleCnt="7" custScaleX="72954" custScaleY="65806">
        <dgm:presLayoutVars>
          <dgm:chMax val="1"/>
          <dgm:bulletEnabled val="1"/>
        </dgm:presLayoutVars>
      </dgm:prSet>
      <dgm:spPr/>
    </dgm:pt>
    <dgm:pt modelId="{EDFFF4DF-C7B6-1E4B-85C0-0C57E3F5A50E}" type="pres">
      <dgm:prSet presAssocID="{2E0E7C55-640A-4821-96CC-1DFF1DBA0A63}" presName="descendantText" presStyleLbl="alignAccFollowNode1" presStyleIdx="2" presStyleCnt="7" custScaleX="116741" custScaleY="63498" custLinFactNeighborX="-1817" custLinFactNeighborY="-857">
        <dgm:presLayoutVars>
          <dgm:bulletEnabled val="1"/>
        </dgm:presLayoutVars>
      </dgm:prSet>
      <dgm:spPr/>
    </dgm:pt>
    <dgm:pt modelId="{DFD91354-C875-E243-BA1B-4866209E53AF}" type="pres">
      <dgm:prSet presAssocID="{25D782EF-6EF9-4BDB-8BD3-E21C90B75D7D}" presName="sp" presStyleCnt="0"/>
      <dgm:spPr/>
    </dgm:pt>
    <dgm:pt modelId="{2C782210-F3C1-4E95-A77D-D584F95DFAA5}" type="pres">
      <dgm:prSet presAssocID="{D6F4F75F-EF9F-4A86-B7DD-D62707C26992}" presName="linNode" presStyleCnt="0"/>
      <dgm:spPr/>
    </dgm:pt>
    <dgm:pt modelId="{5FC79FC0-E589-4109-8FCF-B9D91CF762B4}" type="pres">
      <dgm:prSet presAssocID="{D6F4F75F-EF9F-4A86-B7DD-D62707C26992}" presName="parentText" presStyleLbl="node1" presStyleIdx="3" presStyleCnt="7" custScaleX="72954" custScaleY="60119">
        <dgm:presLayoutVars>
          <dgm:chMax val="1"/>
          <dgm:bulletEnabled val="1"/>
        </dgm:presLayoutVars>
      </dgm:prSet>
      <dgm:spPr/>
    </dgm:pt>
    <dgm:pt modelId="{A235E28D-F24A-4678-B4EE-25C8F3107820}" type="pres">
      <dgm:prSet presAssocID="{D6F4F75F-EF9F-4A86-B7DD-D62707C26992}" presName="descendantText" presStyleLbl="alignAccFollowNode1" presStyleIdx="3" presStyleCnt="7" custScaleX="116741" custScaleY="66576" custLinFactNeighborX="-2545" custLinFactNeighborY="1091">
        <dgm:presLayoutVars>
          <dgm:bulletEnabled val="1"/>
        </dgm:presLayoutVars>
      </dgm:prSet>
      <dgm:spPr/>
    </dgm:pt>
    <dgm:pt modelId="{B813FEA6-385C-478F-9CBD-D6FD7116E738}" type="pres">
      <dgm:prSet presAssocID="{538503EA-F95F-48E6-AB60-4E30AD0D670D}" presName="sp" presStyleCnt="0"/>
      <dgm:spPr/>
    </dgm:pt>
    <dgm:pt modelId="{43751627-23C5-4A9A-9D82-899AAE8D2E5E}" type="pres">
      <dgm:prSet presAssocID="{73F89B3F-D929-4482-A8E9-07E325DF2A58}" presName="linNode" presStyleCnt="0"/>
      <dgm:spPr/>
    </dgm:pt>
    <dgm:pt modelId="{A3DD8777-DAD9-4D95-BB8D-5A31A93DBD36}" type="pres">
      <dgm:prSet presAssocID="{73F89B3F-D929-4482-A8E9-07E325DF2A58}" presName="parentText" presStyleLbl="node1" presStyleIdx="4" presStyleCnt="7" custScaleX="72954" custScaleY="62182">
        <dgm:presLayoutVars>
          <dgm:chMax val="1"/>
          <dgm:bulletEnabled val="1"/>
        </dgm:presLayoutVars>
      </dgm:prSet>
      <dgm:spPr/>
    </dgm:pt>
    <dgm:pt modelId="{5F3CBC1E-E258-104B-8BF8-606D8AEDAC7C}" type="pres">
      <dgm:prSet presAssocID="{73F89B3F-D929-4482-A8E9-07E325DF2A58}" presName="descendantText" presStyleLbl="alignAccFollowNode1" presStyleIdx="4" presStyleCnt="7" custScaleX="116741" custScaleY="56614" custLinFactNeighborX="-2545" custLinFactNeighborY="1091">
        <dgm:presLayoutVars>
          <dgm:bulletEnabled val="1"/>
        </dgm:presLayoutVars>
      </dgm:prSet>
      <dgm:spPr/>
    </dgm:pt>
    <dgm:pt modelId="{E9E32A91-7278-402F-B802-3C59C789C7CB}" type="pres">
      <dgm:prSet presAssocID="{0B444B98-13E8-461F-8358-C7F4EA9CC4F1}" presName="sp" presStyleCnt="0"/>
      <dgm:spPr/>
    </dgm:pt>
    <dgm:pt modelId="{BEF9BAF6-06ED-42F8-96E7-87F6A27678A5}" type="pres">
      <dgm:prSet presAssocID="{B10BC985-A39F-40F1-A332-1D0057F6FB1E}" presName="linNode" presStyleCnt="0"/>
      <dgm:spPr/>
    </dgm:pt>
    <dgm:pt modelId="{C2898D1B-9D41-4859-9B66-03C908A690F6}" type="pres">
      <dgm:prSet presAssocID="{B10BC985-A39F-40F1-A332-1D0057F6FB1E}" presName="parentText" presStyleLbl="node1" presStyleIdx="5" presStyleCnt="7" custScaleX="72403" custScaleY="63140">
        <dgm:presLayoutVars>
          <dgm:chMax val="1"/>
          <dgm:bulletEnabled val="1"/>
        </dgm:presLayoutVars>
      </dgm:prSet>
      <dgm:spPr>
        <a:xfrm>
          <a:off x="457" y="3857901"/>
          <a:ext cx="2829512" cy="702389"/>
        </a:xfrm>
        <a:prstGeom prst="roundRect">
          <a:avLst/>
        </a:prstGeom>
      </dgm:spPr>
    </dgm:pt>
    <dgm:pt modelId="{40767F89-C1DD-491C-955D-FEB9C5F8A9E7}" type="pres">
      <dgm:prSet presAssocID="{B10BC985-A39F-40F1-A332-1D0057F6FB1E}" presName="descendantText" presStyleLbl="alignAccFollowNode1" presStyleIdx="5" presStyleCnt="7" custScaleX="113901" custScaleY="73495">
        <dgm:presLayoutVars>
          <dgm:bulletEnabled val="1"/>
        </dgm:presLayoutVars>
      </dgm:prSet>
      <dgm:spPr/>
    </dgm:pt>
    <dgm:pt modelId="{FB93C5A4-1A77-4F4D-80B9-F32D6D4A7E17}" type="pres">
      <dgm:prSet presAssocID="{51F08050-F4D2-4340-884C-467EC0128C2F}" presName="sp" presStyleCnt="0"/>
      <dgm:spPr/>
    </dgm:pt>
    <dgm:pt modelId="{1F9A5817-D288-4F46-B5D6-B42A72C64AC8}" type="pres">
      <dgm:prSet presAssocID="{8F25DABC-71FF-466E-9E83-29B720BA2D10}" presName="linNode" presStyleCnt="0"/>
      <dgm:spPr/>
    </dgm:pt>
    <dgm:pt modelId="{ECB78B35-B945-4217-9843-F6E302A1374C}" type="pres">
      <dgm:prSet presAssocID="{8F25DABC-71FF-466E-9E83-29B720BA2D10}" presName="parentText" presStyleLbl="node1" presStyleIdx="6" presStyleCnt="7" custScaleX="73123" custScaleY="61169">
        <dgm:presLayoutVars>
          <dgm:chMax val="1"/>
          <dgm:bulletEnabled val="1"/>
        </dgm:presLayoutVars>
      </dgm:prSet>
      <dgm:spPr>
        <a:xfrm>
          <a:off x="457" y="4709690"/>
          <a:ext cx="2857650" cy="680463"/>
        </a:xfrm>
        <a:prstGeom prst="roundRect">
          <a:avLst/>
        </a:prstGeom>
      </dgm:spPr>
    </dgm:pt>
    <dgm:pt modelId="{477CE3DF-B653-4013-BD39-9C137517E7D5}" type="pres">
      <dgm:prSet presAssocID="{8F25DABC-71FF-466E-9E83-29B720BA2D10}" presName="descendantText" presStyleLbl="alignAccFollowNode1" presStyleIdx="6" presStyleCnt="7" custScaleX="111932" custScaleY="64506">
        <dgm:presLayoutVars>
          <dgm:bulletEnabled val="1"/>
        </dgm:presLayoutVars>
      </dgm:prSet>
      <dgm:spPr/>
    </dgm:pt>
  </dgm:ptLst>
  <dgm:cxnLst>
    <dgm:cxn modelId="{91338D01-9CCB-453A-8521-D574599A1E41}" srcId="{8F25DABC-71FF-466E-9E83-29B720BA2D10}" destId="{849AE9C2-64FA-4940-AE68-51D855E42E9E}" srcOrd="0" destOrd="0" parTransId="{6922F0C8-2C02-4E37-B639-512F13B903B4}" sibTransId="{13FA84E3-01FD-4941-8FEF-61E951D575AC}"/>
    <dgm:cxn modelId="{2122AB0A-2805-4BA3-BD11-A7D57127F21D}" srcId="{D4D2D023-2480-4529-AE44-3558611F567C}" destId="{73F89B3F-D929-4482-A8E9-07E325DF2A58}" srcOrd="4" destOrd="0" parTransId="{5D49431E-DC0B-40FC-9701-747E0DAB3EE0}" sibTransId="{0B444B98-13E8-461F-8358-C7F4EA9CC4F1}"/>
    <dgm:cxn modelId="{38936E0F-E25E-46D0-848A-6411B0450142}" type="presOf" srcId="{26BA333F-2DBE-421B-B808-A046D43CA13D}" destId="{31461507-94C3-4DAC-AE19-FF92FF67286C}" srcOrd="0" destOrd="0" presId="urn:microsoft.com/office/officeart/2005/8/layout/vList5"/>
    <dgm:cxn modelId="{42BDC20F-D835-4BA2-884A-3DD156E56F8E}" srcId="{D4D2D023-2480-4529-AE44-3558611F567C}" destId="{2E0E7C55-640A-4821-96CC-1DFF1DBA0A63}" srcOrd="2" destOrd="0" parTransId="{99F94CCA-6195-4761-BA5D-0D1DC6238A5A}" sibTransId="{25D782EF-6EF9-4BDB-8BD3-E21C90B75D7D}"/>
    <dgm:cxn modelId="{1D40E812-8E34-8947-9BC7-6CB3B4AEBC7E}" srcId="{73F89B3F-D929-4482-A8E9-07E325DF2A58}" destId="{5B70DDF5-F97E-D445-A219-FEA08E35C476}" srcOrd="0" destOrd="0" parTransId="{87F8B08E-A0E2-2144-B80D-35065C29A67A}" sibTransId="{8F4E09BD-7685-7141-B58F-F4250C07D57C}"/>
    <dgm:cxn modelId="{2F2EE91F-720E-4BED-BD9C-C3FCF2EAB088}" type="presOf" srcId="{D6F4F75F-EF9F-4A86-B7DD-D62707C26992}" destId="{5FC79FC0-E589-4109-8FCF-B9D91CF762B4}" srcOrd="0" destOrd="0" presId="urn:microsoft.com/office/officeart/2005/8/layout/vList5"/>
    <dgm:cxn modelId="{F92DE52E-901C-4E02-82E9-D13138D78A81}" type="presOf" srcId="{4F5383AD-1F46-4DF6-8B38-2C2CECC6CC85}" destId="{40767F89-C1DD-491C-955D-FEB9C5F8A9E7}" srcOrd="0" destOrd="0" presId="urn:microsoft.com/office/officeart/2005/8/layout/vList5"/>
    <dgm:cxn modelId="{926B2E34-2665-884A-867A-BA1A28783F43}" type="presOf" srcId="{2E0E7C55-640A-4821-96CC-1DFF1DBA0A63}" destId="{383370B2-9A3F-D044-8C69-442C00E5A12A}" srcOrd="0" destOrd="0" presId="urn:microsoft.com/office/officeart/2005/8/layout/vList5"/>
    <dgm:cxn modelId="{8E5C385B-0973-4E89-B67B-1D57E5CA6B01}" srcId="{D4D2D023-2480-4529-AE44-3558611F567C}" destId="{8F25DABC-71FF-466E-9E83-29B720BA2D10}" srcOrd="6" destOrd="0" parTransId="{EE4825F6-3EF7-4C98-8BDB-08B6A513C434}" sibTransId="{7920C711-F19C-4F8D-A006-012E9BCF1567}"/>
    <dgm:cxn modelId="{AAECDF48-B9A6-4D8A-834C-2D31C2171775}" srcId="{D4D2D023-2480-4529-AE44-3558611F567C}" destId="{D6F4F75F-EF9F-4A86-B7DD-D62707C26992}" srcOrd="3" destOrd="0" parTransId="{8C77A49D-1B30-4275-AABA-958BFDD05D9A}" sibTransId="{538503EA-F95F-48E6-AB60-4E30AD0D670D}"/>
    <dgm:cxn modelId="{4961B16C-ACB3-3E44-BF50-05DDCB6DBD09}" type="presOf" srcId="{BD4EDC86-5ACE-CA4A-95F9-6F4E788D39CC}" destId="{EDFFF4DF-C7B6-1E4B-85C0-0C57E3F5A50E}" srcOrd="0" destOrd="0" presId="urn:microsoft.com/office/officeart/2005/8/layout/vList5"/>
    <dgm:cxn modelId="{F066C351-689A-498B-B674-99B77F06D783}" type="presOf" srcId="{DB4B33BD-C1A9-4F92-AB34-CAD409272BA7}" destId="{63905486-8D22-409B-BBFD-C04FD4DED449}" srcOrd="0" destOrd="0" presId="urn:microsoft.com/office/officeart/2005/8/layout/vList5"/>
    <dgm:cxn modelId="{6D91247A-5632-43F6-B6A0-CDA1137FB57F}" type="presOf" srcId="{B8E2B19A-7F4C-4BB7-9F2D-B8AFBE8CA1E5}" destId="{B5CF77C0-4888-4099-848D-1DAE73F5293B}" srcOrd="0" destOrd="1" presId="urn:microsoft.com/office/officeart/2005/8/layout/vList5"/>
    <dgm:cxn modelId="{251D177C-361D-4536-9843-21BDBADB39EA}" srcId="{DB4B33BD-C1A9-4F92-AB34-CAD409272BA7}" destId="{5615C069-970A-476D-ACF0-9592EF4DB381}" srcOrd="0" destOrd="0" parTransId="{3462DB4B-1549-46EF-85E5-6F7287423B0D}" sibTransId="{B0CF6B0F-EDEB-409F-B4F1-BC3600F5DC9E}"/>
    <dgm:cxn modelId="{A0FFB882-0FCA-48AE-AE7F-2F344EFB0198}" type="presOf" srcId="{B10BC985-A39F-40F1-A332-1D0057F6FB1E}" destId="{C2898D1B-9D41-4859-9B66-03C908A690F6}" srcOrd="0" destOrd="0" presId="urn:microsoft.com/office/officeart/2005/8/layout/vList5"/>
    <dgm:cxn modelId="{1C151F88-7B46-4F31-B713-497EA63DFB85}" srcId="{D4D2D023-2480-4529-AE44-3558611F567C}" destId="{26BA333F-2DBE-421B-B808-A046D43CA13D}" srcOrd="0" destOrd="0" parTransId="{83D30613-A6BD-46ED-A447-1CB9DF9C8AA7}" sibTransId="{997D0BDC-5A86-48A5-B0AD-FADCC016C43D}"/>
    <dgm:cxn modelId="{3DE3BA96-B1EE-1A49-B79E-F7EC41DD3DD6}" srcId="{2E0E7C55-640A-4821-96CC-1DFF1DBA0A63}" destId="{BD4EDC86-5ACE-CA4A-95F9-6F4E788D39CC}" srcOrd="0" destOrd="0" parTransId="{E4CCC8F8-30BB-4046-B87B-FEFCF02AD72E}" sibTransId="{67ECA870-7A28-C54F-9B36-A11EEDC3A930}"/>
    <dgm:cxn modelId="{C5902997-8E5B-49A5-BFCE-1D2E488D5452}" srcId="{DB4B33BD-C1A9-4F92-AB34-CAD409272BA7}" destId="{B8E2B19A-7F4C-4BB7-9F2D-B8AFBE8CA1E5}" srcOrd="1" destOrd="0" parTransId="{6103F4FA-F782-4C54-A500-3C745B0D8974}" sibTransId="{173196C6-270B-48EC-A575-EC2A0E609F15}"/>
    <dgm:cxn modelId="{23243A97-BD3F-4F4A-BBFE-ABDFA30AB011}" type="presOf" srcId="{5B70DDF5-F97E-D445-A219-FEA08E35C476}" destId="{5F3CBC1E-E258-104B-8BF8-606D8AEDAC7C}" srcOrd="0" destOrd="0" presId="urn:microsoft.com/office/officeart/2005/8/layout/vList5"/>
    <dgm:cxn modelId="{36E00DAA-96CC-440E-A3BF-43D8F4C058E8}" srcId="{D4D2D023-2480-4529-AE44-3558611F567C}" destId="{B10BC985-A39F-40F1-A332-1D0057F6FB1E}" srcOrd="5" destOrd="0" parTransId="{A27AC1DF-DD58-4668-9FBC-D7447BC66B22}" sibTransId="{51F08050-F4D2-4340-884C-467EC0128C2F}"/>
    <dgm:cxn modelId="{2397E9AB-99FC-4337-9F80-895CCD01B702}" type="presOf" srcId="{849AE9C2-64FA-4940-AE68-51D855E42E9E}" destId="{477CE3DF-B653-4013-BD39-9C137517E7D5}" srcOrd="0" destOrd="0" presId="urn:microsoft.com/office/officeart/2005/8/layout/vList5"/>
    <dgm:cxn modelId="{DE591DC2-A846-4B3B-B7C0-A6A57FED61F8}" srcId="{B10BC985-A39F-40F1-A332-1D0057F6FB1E}" destId="{4F5383AD-1F46-4DF6-8B38-2C2CECC6CC85}" srcOrd="0" destOrd="0" parTransId="{75C2D99B-BF37-4306-8660-3A2B74EEF043}" sibTransId="{7FC86DBB-57FA-41F7-8D20-07E703412909}"/>
    <dgm:cxn modelId="{9829D6CE-DE84-4819-91BB-0E3FD100D483}" type="presOf" srcId="{5615C069-970A-476D-ACF0-9592EF4DB381}" destId="{B5CF77C0-4888-4099-848D-1DAE73F5293B}" srcOrd="0" destOrd="0" presId="urn:microsoft.com/office/officeart/2005/8/layout/vList5"/>
    <dgm:cxn modelId="{4EA1BFCF-87B0-4ADC-90F8-60BC22ED5080}" srcId="{D4D2D023-2480-4529-AE44-3558611F567C}" destId="{DB4B33BD-C1A9-4F92-AB34-CAD409272BA7}" srcOrd="1" destOrd="0" parTransId="{72FCA69D-ED2E-411F-9C6B-DEA4E4668BB2}" sibTransId="{507FF9D2-7D99-42C9-9F44-B4D7929A7931}"/>
    <dgm:cxn modelId="{B54EAED8-5A7F-4615-A3E6-08C950DA6E4C}" type="presOf" srcId="{3087B745-2FF2-4DC4-939E-E36A9162881A}" destId="{E3D05E39-7874-49F9-B80D-2CAB99672853}" srcOrd="0" destOrd="0" presId="urn:microsoft.com/office/officeart/2005/8/layout/vList5"/>
    <dgm:cxn modelId="{2DF002DB-6B79-42E8-BFFC-8C7D4A09F9E6}" srcId="{26BA333F-2DBE-421B-B808-A046D43CA13D}" destId="{3087B745-2FF2-4DC4-939E-E36A9162881A}" srcOrd="0" destOrd="0" parTransId="{0121554A-F8D4-47DC-BA70-9B380EB580F4}" sibTransId="{5A59470D-9A1B-419C-8B90-093B3BB0FEFC}"/>
    <dgm:cxn modelId="{9B5673DB-3A2F-4F38-9808-58415AC2740B}" srcId="{D6F4F75F-EF9F-4A86-B7DD-D62707C26992}" destId="{2539CBB5-2FD6-40FC-A399-724B536B35AB}" srcOrd="0" destOrd="0" parTransId="{8169D025-009F-45CE-AEFF-00510DA7C518}" sibTransId="{7AA91836-50E8-405D-814E-657685D4BABE}"/>
    <dgm:cxn modelId="{EA0921DC-5CE7-4528-8800-2E60DE878D33}" type="presOf" srcId="{2539CBB5-2FD6-40FC-A399-724B536B35AB}" destId="{A235E28D-F24A-4678-B4EE-25C8F3107820}" srcOrd="0" destOrd="0" presId="urn:microsoft.com/office/officeart/2005/8/layout/vList5"/>
    <dgm:cxn modelId="{0CD5BEE2-96DE-42D2-8E8A-E94C8BE5E531}" type="presOf" srcId="{D4D2D023-2480-4529-AE44-3558611F567C}" destId="{2B0351B5-0011-4F7D-9B39-1ED672C521F2}" srcOrd="0" destOrd="0" presId="urn:microsoft.com/office/officeart/2005/8/layout/vList5"/>
    <dgm:cxn modelId="{859087E7-B794-48FB-880B-AB886DA2E197}" type="presOf" srcId="{8F25DABC-71FF-466E-9E83-29B720BA2D10}" destId="{ECB78B35-B945-4217-9843-F6E302A1374C}" srcOrd="0" destOrd="0" presId="urn:microsoft.com/office/officeart/2005/8/layout/vList5"/>
    <dgm:cxn modelId="{FE7ADFEA-B1E7-4D3D-B84E-1480080FB0FE}" type="presOf" srcId="{73F89B3F-D929-4482-A8E9-07E325DF2A58}" destId="{A3DD8777-DAD9-4D95-BB8D-5A31A93DBD36}" srcOrd="0" destOrd="0" presId="urn:microsoft.com/office/officeart/2005/8/layout/vList5"/>
    <dgm:cxn modelId="{1F20491C-4C3B-4E54-8BDD-4D15939431CD}" type="presParOf" srcId="{2B0351B5-0011-4F7D-9B39-1ED672C521F2}" destId="{3ADC45B1-648D-4774-A193-82F563D419C7}" srcOrd="0" destOrd="0" presId="urn:microsoft.com/office/officeart/2005/8/layout/vList5"/>
    <dgm:cxn modelId="{253CB848-479D-43C1-BE81-754BB882C9EC}" type="presParOf" srcId="{3ADC45B1-648D-4774-A193-82F563D419C7}" destId="{31461507-94C3-4DAC-AE19-FF92FF67286C}" srcOrd="0" destOrd="0" presId="urn:microsoft.com/office/officeart/2005/8/layout/vList5"/>
    <dgm:cxn modelId="{5CE4B7AF-81BD-4D00-AD87-E54370445257}" type="presParOf" srcId="{3ADC45B1-648D-4774-A193-82F563D419C7}" destId="{E3D05E39-7874-49F9-B80D-2CAB99672853}" srcOrd="1" destOrd="0" presId="urn:microsoft.com/office/officeart/2005/8/layout/vList5"/>
    <dgm:cxn modelId="{9CAB7B4C-F822-4CA7-A4FA-C46C1E04E22B}" type="presParOf" srcId="{2B0351B5-0011-4F7D-9B39-1ED672C521F2}" destId="{2BF2A89F-2A0E-4075-989F-CF5831A9D25B}" srcOrd="1" destOrd="0" presId="urn:microsoft.com/office/officeart/2005/8/layout/vList5"/>
    <dgm:cxn modelId="{2484D808-6B61-47F5-ACCC-FC157252FDDB}" type="presParOf" srcId="{2B0351B5-0011-4F7D-9B39-1ED672C521F2}" destId="{45C1E779-ABA0-42D2-AB74-A1AD99FF393E}" srcOrd="2" destOrd="0" presId="urn:microsoft.com/office/officeart/2005/8/layout/vList5"/>
    <dgm:cxn modelId="{EDAC9B82-00DC-4EAA-B9A2-DBDAB7D44576}" type="presParOf" srcId="{45C1E779-ABA0-42D2-AB74-A1AD99FF393E}" destId="{63905486-8D22-409B-BBFD-C04FD4DED449}" srcOrd="0" destOrd="0" presId="urn:microsoft.com/office/officeart/2005/8/layout/vList5"/>
    <dgm:cxn modelId="{80C958A6-C04C-46EF-9974-D8CF75597AD0}" type="presParOf" srcId="{45C1E779-ABA0-42D2-AB74-A1AD99FF393E}" destId="{B5CF77C0-4888-4099-848D-1DAE73F5293B}" srcOrd="1" destOrd="0" presId="urn:microsoft.com/office/officeart/2005/8/layout/vList5"/>
    <dgm:cxn modelId="{DBBEA0B4-93AA-4385-B32D-A2AE7DBAD0D4}" type="presParOf" srcId="{2B0351B5-0011-4F7D-9B39-1ED672C521F2}" destId="{E8C0A29D-093D-4BBB-8E18-AE1298FDEC47}" srcOrd="3" destOrd="0" presId="urn:microsoft.com/office/officeart/2005/8/layout/vList5"/>
    <dgm:cxn modelId="{03B9745D-C43C-E24E-87A5-03EC116871FE}" type="presParOf" srcId="{2B0351B5-0011-4F7D-9B39-1ED672C521F2}" destId="{ADEA5AE5-55E9-BE46-9F92-CDBEFAA7D914}" srcOrd="4" destOrd="0" presId="urn:microsoft.com/office/officeart/2005/8/layout/vList5"/>
    <dgm:cxn modelId="{44D95AD9-BC43-C544-A649-205A68592491}" type="presParOf" srcId="{ADEA5AE5-55E9-BE46-9F92-CDBEFAA7D914}" destId="{383370B2-9A3F-D044-8C69-442C00E5A12A}" srcOrd="0" destOrd="0" presId="urn:microsoft.com/office/officeart/2005/8/layout/vList5"/>
    <dgm:cxn modelId="{7AEA82F9-784E-6B46-85B6-1B5FA53E1B6F}" type="presParOf" srcId="{ADEA5AE5-55E9-BE46-9F92-CDBEFAA7D914}" destId="{EDFFF4DF-C7B6-1E4B-85C0-0C57E3F5A50E}" srcOrd="1" destOrd="0" presId="urn:microsoft.com/office/officeart/2005/8/layout/vList5"/>
    <dgm:cxn modelId="{0F8613C3-FF35-EB4E-89B0-043DB9CCB5E9}" type="presParOf" srcId="{2B0351B5-0011-4F7D-9B39-1ED672C521F2}" destId="{DFD91354-C875-E243-BA1B-4866209E53AF}" srcOrd="5" destOrd="0" presId="urn:microsoft.com/office/officeart/2005/8/layout/vList5"/>
    <dgm:cxn modelId="{E5120E24-3C19-4F1C-8689-5160E1479F65}" type="presParOf" srcId="{2B0351B5-0011-4F7D-9B39-1ED672C521F2}" destId="{2C782210-F3C1-4E95-A77D-D584F95DFAA5}" srcOrd="6" destOrd="0" presId="urn:microsoft.com/office/officeart/2005/8/layout/vList5"/>
    <dgm:cxn modelId="{61CD72C3-A641-4340-AB5B-DED05394B30E}" type="presParOf" srcId="{2C782210-F3C1-4E95-A77D-D584F95DFAA5}" destId="{5FC79FC0-E589-4109-8FCF-B9D91CF762B4}" srcOrd="0" destOrd="0" presId="urn:microsoft.com/office/officeart/2005/8/layout/vList5"/>
    <dgm:cxn modelId="{40A406C9-1823-4E64-913E-8A0B6FA59AF6}" type="presParOf" srcId="{2C782210-F3C1-4E95-A77D-D584F95DFAA5}" destId="{A235E28D-F24A-4678-B4EE-25C8F3107820}" srcOrd="1" destOrd="0" presId="urn:microsoft.com/office/officeart/2005/8/layout/vList5"/>
    <dgm:cxn modelId="{C0A35A81-BF0E-47C6-832C-C8FB65C772D0}" type="presParOf" srcId="{2B0351B5-0011-4F7D-9B39-1ED672C521F2}" destId="{B813FEA6-385C-478F-9CBD-D6FD7116E738}" srcOrd="7" destOrd="0" presId="urn:microsoft.com/office/officeart/2005/8/layout/vList5"/>
    <dgm:cxn modelId="{3DCF8C86-09EA-489C-9FAC-7F6D857E4925}" type="presParOf" srcId="{2B0351B5-0011-4F7D-9B39-1ED672C521F2}" destId="{43751627-23C5-4A9A-9D82-899AAE8D2E5E}" srcOrd="8" destOrd="0" presId="urn:microsoft.com/office/officeart/2005/8/layout/vList5"/>
    <dgm:cxn modelId="{C1BC3E09-757A-46CD-A28C-9343ED1B6802}" type="presParOf" srcId="{43751627-23C5-4A9A-9D82-899AAE8D2E5E}" destId="{A3DD8777-DAD9-4D95-BB8D-5A31A93DBD36}" srcOrd="0" destOrd="0" presId="urn:microsoft.com/office/officeart/2005/8/layout/vList5"/>
    <dgm:cxn modelId="{EC3613FC-E23C-B640-901B-C5508AF9293D}" type="presParOf" srcId="{43751627-23C5-4A9A-9D82-899AAE8D2E5E}" destId="{5F3CBC1E-E258-104B-8BF8-606D8AEDAC7C}" srcOrd="1" destOrd="0" presId="urn:microsoft.com/office/officeart/2005/8/layout/vList5"/>
    <dgm:cxn modelId="{1A4D9EFF-6D3A-4219-8976-6C3CD5EA48CA}" type="presParOf" srcId="{2B0351B5-0011-4F7D-9B39-1ED672C521F2}" destId="{E9E32A91-7278-402F-B802-3C59C789C7CB}" srcOrd="9" destOrd="0" presId="urn:microsoft.com/office/officeart/2005/8/layout/vList5"/>
    <dgm:cxn modelId="{4EB7CB9F-55C0-498B-B4E0-9D232CA133A0}" type="presParOf" srcId="{2B0351B5-0011-4F7D-9B39-1ED672C521F2}" destId="{BEF9BAF6-06ED-42F8-96E7-87F6A27678A5}" srcOrd="10" destOrd="0" presId="urn:microsoft.com/office/officeart/2005/8/layout/vList5"/>
    <dgm:cxn modelId="{16DBCA26-D63A-4F06-86DD-AB21A830B887}" type="presParOf" srcId="{BEF9BAF6-06ED-42F8-96E7-87F6A27678A5}" destId="{C2898D1B-9D41-4859-9B66-03C908A690F6}" srcOrd="0" destOrd="0" presId="urn:microsoft.com/office/officeart/2005/8/layout/vList5"/>
    <dgm:cxn modelId="{CB56B25C-794F-43DA-9478-847AE07520A8}" type="presParOf" srcId="{BEF9BAF6-06ED-42F8-96E7-87F6A27678A5}" destId="{40767F89-C1DD-491C-955D-FEB9C5F8A9E7}" srcOrd="1" destOrd="0" presId="urn:microsoft.com/office/officeart/2005/8/layout/vList5"/>
    <dgm:cxn modelId="{34E6203C-E3EA-4248-8E4D-5541437311C3}" type="presParOf" srcId="{2B0351B5-0011-4F7D-9B39-1ED672C521F2}" destId="{FB93C5A4-1A77-4F4D-80B9-F32D6D4A7E17}" srcOrd="11" destOrd="0" presId="urn:microsoft.com/office/officeart/2005/8/layout/vList5"/>
    <dgm:cxn modelId="{811B5D6E-AD87-4810-AA4A-8794B1260DA0}" type="presParOf" srcId="{2B0351B5-0011-4F7D-9B39-1ED672C521F2}" destId="{1F9A5817-D288-4F46-B5D6-B42A72C64AC8}" srcOrd="12" destOrd="0" presId="urn:microsoft.com/office/officeart/2005/8/layout/vList5"/>
    <dgm:cxn modelId="{E4C4811F-B487-479D-956C-560DB84E74A0}" type="presParOf" srcId="{1F9A5817-D288-4F46-B5D6-B42A72C64AC8}" destId="{ECB78B35-B945-4217-9843-F6E302A1374C}" srcOrd="0" destOrd="0" presId="urn:microsoft.com/office/officeart/2005/8/layout/vList5"/>
    <dgm:cxn modelId="{D386C138-2BED-4E81-BEA7-86AFA9EA51F2}" type="presParOf" srcId="{1F9A5817-D288-4F46-B5D6-B42A72C64AC8}" destId="{477CE3DF-B653-4013-BD39-9C137517E7D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E2FC1D-E082-2C4A-9D01-B0819E0B67CE}" type="doc">
      <dgm:prSet loTypeId="urn:microsoft.com/office/officeart/2005/8/layout/hList1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AFD9B46-B981-254A-9DD1-B1F6BA85DC49}">
      <dgm:prSet phldrT="[Texto]"/>
      <dgm:spPr/>
      <dgm:t>
        <a:bodyPr/>
        <a:lstStyle/>
        <a:p>
          <a:r>
            <a:rPr lang="es-ES" dirty="0"/>
            <a:t>Nación (L-1)</a:t>
          </a:r>
        </a:p>
      </dgm:t>
    </dgm:pt>
    <dgm:pt modelId="{F1998B7E-0383-5849-AFC0-270BF1CA207B}" type="parTrans" cxnId="{F5DE29D0-A4CD-1448-8641-80B225DA0D7D}">
      <dgm:prSet/>
      <dgm:spPr/>
      <dgm:t>
        <a:bodyPr/>
        <a:lstStyle/>
        <a:p>
          <a:endParaRPr lang="es-ES"/>
        </a:p>
      </dgm:t>
    </dgm:pt>
    <dgm:pt modelId="{51FA6FB7-D359-DF4C-A12C-95923E71CE6D}" type="sibTrans" cxnId="{F5DE29D0-A4CD-1448-8641-80B225DA0D7D}">
      <dgm:prSet/>
      <dgm:spPr/>
      <dgm:t>
        <a:bodyPr/>
        <a:lstStyle/>
        <a:p>
          <a:endParaRPr lang="es-ES"/>
        </a:p>
      </dgm:t>
    </dgm:pt>
    <dgm:pt modelId="{0256E470-B4C4-644E-984B-B73CD2E694F0}">
      <dgm:prSet phldrT="[Texto]"/>
      <dgm:spPr/>
      <dgm:t>
        <a:bodyPr/>
        <a:lstStyle/>
        <a:p>
          <a:r>
            <a:rPr lang="es-ES" dirty="0"/>
            <a:t>Políticas de interés nacional</a:t>
          </a:r>
        </a:p>
      </dgm:t>
    </dgm:pt>
    <dgm:pt modelId="{3D9FDC4A-7759-4D4F-A75D-982EF2138DAE}" type="parTrans" cxnId="{89677D2B-0D1C-6D45-9C4A-A1FB3FF6CBFC}">
      <dgm:prSet/>
      <dgm:spPr/>
      <dgm:t>
        <a:bodyPr/>
        <a:lstStyle/>
        <a:p>
          <a:endParaRPr lang="es-ES"/>
        </a:p>
      </dgm:t>
    </dgm:pt>
    <dgm:pt modelId="{BD695445-3C80-874F-A9CC-85C5EEED30A8}" type="sibTrans" cxnId="{89677D2B-0D1C-6D45-9C4A-A1FB3FF6CBFC}">
      <dgm:prSet/>
      <dgm:spPr/>
      <dgm:t>
        <a:bodyPr/>
        <a:lstStyle/>
        <a:p>
          <a:endParaRPr lang="es-ES"/>
        </a:p>
      </dgm:t>
    </dgm:pt>
    <dgm:pt modelId="{AC4CEC22-6F43-1548-8B08-142F329BF8EC}">
      <dgm:prSet phldrT="[Texto]"/>
      <dgm:spPr/>
      <dgm:t>
        <a:bodyPr/>
        <a:lstStyle/>
        <a:p>
          <a:r>
            <a:rPr lang="es-ES" dirty="0"/>
            <a:t>Dirección general de la economía</a:t>
          </a:r>
        </a:p>
      </dgm:t>
    </dgm:pt>
    <dgm:pt modelId="{968621BF-5953-244D-AB27-888939DE770A}" type="parTrans" cxnId="{5B09CD4B-B954-744C-BCF7-D629D37969AE}">
      <dgm:prSet/>
      <dgm:spPr/>
      <dgm:t>
        <a:bodyPr/>
        <a:lstStyle/>
        <a:p>
          <a:endParaRPr lang="es-ES"/>
        </a:p>
      </dgm:t>
    </dgm:pt>
    <dgm:pt modelId="{BDD3D2BB-6A79-0549-9B82-6F889F9303F8}" type="sibTrans" cxnId="{5B09CD4B-B954-744C-BCF7-D629D37969AE}">
      <dgm:prSet/>
      <dgm:spPr/>
      <dgm:t>
        <a:bodyPr/>
        <a:lstStyle/>
        <a:p>
          <a:endParaRPr lang="es-ES"/>
        </a:p>
      </dgm:t>
    </dgm:pt>
    <dgm:pt modelId="{D1B4C9AE-74B5-7647-B1C5-A836D3F6E3EC}">
      <dgm:prSet phldrT="[Texto]"/>
      <dgm:spPr/>
      <dgm:t>
        <a:bodyPr/>
        <a:lstStyle/>
        <a:p>
          <a:r>
            <a:rPr lang="es-ES" dirty="0"/>
            <a:t>Región (L2)</a:t>
          </a:r>
        </a:p>
      </dgm:t>
    </dgm:pt>
    <dgm:pt modelId="{6C6FF5C7-AC39-464A-AE96-3C4918951823}" type="parTrans" cxnId="{478DB9B6-A49D-0A42-9ACC-FBF966D946C0}">
      <dgm:prSet/>
      <dgm:spPr/>
      <dgm:t>
        <a:bodyPr/>
        <a:lstStyle/>
        <a:p>
          <a:endParaRPr lang="es-ES"/>
        </a:p>
      </dgm:t>
    </dgm:pt>
    <dgm:pt modelId="{C7899282-B5B2-9041-9822-16096ED51E57}" type="sibTrans" cxnId="{478DB9B6-A49D-0A42-9ACC-FBF966D946C0}">
      <dgm:prSet/>
      <dgm:spPr/>
      <dgm:t>
        <a:bodyPr/>
        <a:lstStyle/>
        <a:p>
          <a:endParaRPr lang="es-ES"/>
        </a:p>
      </dgm:t>
    </dgm:pt>
    <dgm:pt modelId="{513AADC1-4698-7941-B31E-DF21AE767265}">
      <dgm:prSet phldrT="[Texto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dirty="0"/>
            <a:t>Planeación estratégica</a:t>
          </a:r>
        </a:p>
      </dgm:t>
    </dgm:pt>
    <dgm:pt modelId="{B4F675F2-4745-3F4F-AD8D-301D211A2C42}" type="parTrans" cxnId="{3C0443B3-232A-C640-94D3-3CA017D374D9}">
      <dgm:prSet/>
      <dgm:spPr/>
      <dgm:t>
        <a:bodyPr/>
        <a:lstStyle/>
        <a:p>
          <a:endParaRPr lang="es-ES"/>
        </a:p>
      </dgm:t>
    </dgm:pt>
    <dgm:pt modelId="{9D47FEB7-5EC6-D744-BC20-28CF5420AC5C}" type="sibTrans" cxnId="{3C0443B3-232A-C640-94D3-3CA017D374D9}">
      <dgm:prSet/>
      <dgm:spPr/>
      <dgm:t>
        <a:bodyPr/>
        <a:lstStyle/>
        <a:p>
          <a:endParaRPr lang="es-ES"/>
        </a:p>
      </dgm:t>
    </dgm:pt>
    <dgm:pt modelId="{E0E74B92-BC49-4146-9E68-F5FF7EBAD1E0}">
      <dgm:prSet phldrT="[Texto]"/>
      <dgm:spPr/>
      <dgm:t>
        <a:bodyPr/>
        <a:lstStyle/>
        <a:p>
          <a:pPr marL="228600" lvl="1" indent="0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ES" dirty="0"/>
        </a:p>
      </dgm:t>
    </dgm:pt>
    <dgm:pt modelId="{3EEEC006-9DBE-D041-B63E-0B79712DBDBD}" type="parTrans" cxnId="{9085AF96-F635-6748-98A0-69A7BCAE02C0}">
      <dgm:prSet/>
      <dgm:spPr/>
      <dgm:t>
        <a:bodyPr/>
        <a:lstStyle/>
        <a:p>
          <a:endParaRPr lang="es-ES"/>
        </a:p>
      </dgm:t>
    </dgm:pt>
    <dgm:pt modelId="{74262BD3-82FA-FA47-B306-054F969FDC5D}" type="sibTrans" cxnId="{9085AF96-F635-6748-98A0-69A7BCAE02C0}">
      <dgm:prSet/>
      <dgm:spPr/>
      <dgm:t>
        <a:bodyPr/>
        <a:lstStyle/>
        <a:p>
          <a:endParaRPr lang="es-ES"/>
        </a:p>
      </dgm:t>
    </dgm:pt>
    <dgm:pt modelId="{175FC083-6C99-6048-91D0-A1BFC9BC23AA}">
      <dgm:prSet phldrT="[Texto]"/>
      <dgm:spPr/>
      <dgm:t>
        <a:bodyPr/>
        <a:lstStyle/>
        <a:p>
          <a:r>
            <a:rPr lang="es-ES" dirty="0"/>
            <a:t>Departamento (L2)</a:t>
          </a:r>
        </a:p>
      </dgm:t>
    </dgm:pt>
    <dgm:pt modelId="{C48B38BC-8066-3246-9719-AEB3F0E737A4}" type="parTrans" cxnId="{D7DB5829-DB75-C94B-9653-A122C7A92ACB}">
      <dgm:prSet/>
      <dgm:spPr/>
      <dgm:t>
        <a:bodyPr/>
        <a:lstStyle/>
        <a:p>
          <a:endParaRPr lang="es-ES"/>
        </a:p>
      </dgm:t>
    </dgm:pt>
    <dgm:pt modelId="{C5633601-782A-A144-808C-09D58B778E5C}" type="sibTrans" cxnId="{D7DB5829-DB75-C94B-9653-A122C7A92ACB}">
      <dgm:prSet/>
      <dgm:spPr/>
      <dgm:t>
        <a:bodyPr/>
        <a:lstStyle/>
        <a:p>
          <a:endParaRPr lang="es-ES"/>
        </a:p>
      </dgm:t>
    </dgm:pt>
    <dgm:pt modelId="{8D041E5E-DBDD-E94C-8AE3-0B1BEC47F872}">
      <dgm:prSet phldrT="[Texto]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dirty="0"/>
            <a:t>1.Mejorar la productividad y competitividad departamental</a:t>
          </a:r>
        </a:p>
      </dgm:t>
    </dgm:pt>
    <dgm:pt modelId="{D814BEE4-4679-1B41-9CBD-08EA0E3619E3}" type="parTrans" cxnId="{33F0D156-E1E6-634D-BF40-988D2D52A098}">
      <dgm:prSet/>
      <dgm:spPr/>
      <dgm:t>
        <a:bodyPr/>
        <a:lstStyle/>
        <a:p>
          <a:endParaRPr lang="es-ES"/>
        </a:p>
      </dgm:t>
    </dgm:pt>
    <dgm:pt modelId="{4F39F2A0-E913-664C-8183-2B27DADF2877}" type="sibTrans" cxnId="{33F0D156-E1E6-634D-BF40-988D2D52A098}">
      <dgm:prSet/>
      <dgm:spPr/>
      <dgm:t>
        <a:bodyPr/>
        <a:lstStyle/>
        <a:p>
          <a:endParaRPr lang="es-ES"/>
        </a:p>
      </dgm:t>
    </dgm:pt>
    <dgm:pt modelId="{FF6BFA4B-6692-9849-B3BD-1D430904601A}">
      <dgm:prSet phldrT="[Texto]"/>
      <dgm:spPr/>
      <dgm:t>
        <a:bodyPr/>
        <a:lstStyle/>
        <a:p>
          <a:r>
            <a:rPr lang="es-ES" dirty="0"/>
            <a:t>Seguridad y defensa nacional</a:t>
          </a:r>
        </a:p>
      </dgm:t>
    </dgm:pt>
    <dgm:pt modelId="{5BB1ECB1-2340-334E-B0AC-7DFA01AF16B7}" type="parTrans" cxnId="{AA28E754-DA29-2644-B920-E81BBB58D0A5}">
      <dgm:prSet/>
      <dgm:spPr/>
      <dgm:t>
        <a:bodyPr/>
        <a:lstStyle/>
        <a:p>
          <a:endParaRPr lang="es-ES"/>
        </a:p>
      </dgm:t>
    </dgm:pt>
    <dgm:pt modelId="{714933EF-8285-3742-B94B-77E14DCB64F0}" type="sibTrans" cxnId="{AA28E754-DA29-2644-B920-E81BBB58D0A5}">
      <dgm:prSet/>
      <dgm:spPr/>
      <dgm:t>
        <a:bodyPr/>
        <a:lstStyle/>
        <a:p>
          <a:endParaRPr lang="es-ES"/>
        </a:p>
      </dgm:t>
    </dgm:pt>
    <dgm:pt modelId="{C7C6E537-6A44-734F-83FD-E68442D14B79}">
      <dgm:prSet phldrT="[Texto]"/>
      <dgm:spPr/>
      <dgm:t>
        <a:bodyPr/>
        <a:lstStyle/>
        <a:p>
          <a:pPr marL="228600" lvl="1" indent="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dirty="0"/>
            <a:t>En resultados</a:t>
          </a:r>
        </a:p>
      </dgm:t>
    </dgm:pt>
    <dgm:pt modelId="{10F4C755-4EC5-6947-BF8C-F791B9F68E5D}" type="parTrans" cxnId="{D78ED636-2C64-6241-9134-EBE76F29E751}">
      <dgm:prSet/>
      <dgm:spPr/>
      <dgm:t>
        <a:bodyPr/>
        <a:lstStyle/>
        <a:p>
          <a:endParaRPr lang="es-CO"/>
        </a:p>
      </dgm:t>
    </dgm:pt>
    <dgm:pt modelId="{DBD97EEC-7AD1-1441-80A6-B1D718A51B01}" type="sibTrans" cxnId="{D78ED636-2C64-6241-9134-EBE76F29E751}">
      <dgm:prSet/>
      <dgm:spPr/>
      <dgm:t>
        <a:bodyPr/>
        <a:lstStyle/>
        <a:p>
          <a:endParaRPr lang="es-CO"/>
        </a:p>
      </dgm:t>
    </dgm:pt>
    <dgm:pt modelId="{070558AA-27A2-4CA9-B689-3256F6BE6D4E}">
      <dgm:prSet phldrT="[Texto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dirty="0"/>
            <a:t>Gestión coordinada en pro del desarrollo económico, social, ambiental, cultural y étnico</a:t>
          </a:r>
        </a:p>
      </dgm:t>
    </dgm:pt>
    <dgm:pt modelId="{BE0F72AE-C42B-463C-B394-C8B174D3D138}" type="parTrans" cxnId="{3D88CF87-B3AB-4D1E-B4E9-B6D3080DB307}">
      <dgm:prSet/>
      <dgm:spPr/>
      <dgm:t>
        <a:bodyPr/>
        <a:lstStyle/>
        <a:p>
          <a:endParaRPr lang="es-CO"/>
        </a:p>
      </dgm:t>
    </dgm:pt>
    <dgm:pt modelId="{FFAD5AB6-FD3F-4661-A584-94340B49D57E}" type="sibTrans" cxnId="{3D88CF87-B3AB-4D1E-B4E9-B6D3080DB307}">
      <dgm:prSet/>
      <dgm:spPr/>
      <dgm:t>
        <a:bodyPr/>
        <a:lstStyle/>
        <a:p>
          <a:endParaRPr lang="es-CO"/>
        </a:p>
      </dgm:t>
    </dgm:pt>
    <dgm:pt modelId="{13EC426A-4437-44CB-9D15-C835701E73F9}">
      <dgm:prSet phldrT="[Texto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dirty="0"/>
        </a:p>
      </dgm:t>
    </dgm:pt>
    <dgm:pt modelId="{4D33AC82-E64D-45CD-A67E-4A2D4DC4C4CA}" type="parTrans" cxnId="{27C32FE7-4F98-40F0-B9A9-12D08AFF4661}">
      <dgm:prSet/>
      <dgm:spPr/>
      <dgm:t>
        <a:bodyPr/>
        <a:lstStyle/>
        <a:p>
          <a:endParaRPr lang="es-CO"/>
        </a:p>
      </dgm:t>
    </dgm:pt>
    <dgm:pt modelId="{0F059DF6-6EAF-4136-B124-D35A53DC3C63}" type="sibTrans" cxnId="{27C32FE7-4F98-40F0-B9A9-12D08AFF4661}">
      <dgm:prSet/>
      <dgm:spPr/>
      <dgm:t>
        <a:bodyPr/>
        <a:lstStyle/>
        <a:p>
          <a:endParaRPr lang="es-CO"/>
        </a:p>
      </dgm:t>
    </dgm:pt>
    <dgm:pt modelId="{D3C04BF7-0A13-41F9-879D-4ACAF84A1B04}">
      <dgm:prSet phldrT="[Texto]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dirty="0"/>
            <a:t>2.Reducción del desempleo</a:t>
          </a:r>
        </a:p>
      </dgm:t>
    </dgm:pt>
    <dgm:pt modelId="{E0A378BA-A3CA-4AF0-BBF2-B03B153B1A69}" type="parTrans" cxnId="{F2B0ECFE-8DCD-4A9B-B3C4-BE8DCC2065F3}">
      <dgm:prSet/>
      <dgm:spPr/>
      <dgm:t>
        <a:bodyPr/>
        <a:lstStyle/>
        <a:p>
          <a:endParaRPr lang="es-CO"/>
        </a:p>
      </dgm:t>
    </dgm:pt>
    <dgm:pt modelId="{17BA1A55-0F9F-4953-9D41-1E2543652947}" type="sibTrans" cxnId="{F2B0ECFE-8DCD-4A9B-B3C4-BE8DCC2065F3}">
      <dgm:prSet/>
      <dgm:spPr/>
      <dgm:t>
        <a:bodyPr/>
        <a:lstStyle/>
        <a:p>
          <a:endParaRPr lang="es-CO"/>
        </a:p>
      </dgm:t>
    </dgm:pt>
    <dgm:pt modelId="{1331C121-DCF8-43EF-92F8-3624201C4D41}">
      <dgm:prSet phldrT="[Texto]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dirty="0"/>
            <a:t>3.Educación superior y educación para el trabajo </a:t>
          </a:r>
        </a:p>
      </dgm:t>
    </dgm:pt>
    <dgm:pt modelId="{B8F1936A-4A91-4833-9BF1-9F59D1AC5CAC}" type="parTrans" cxnId="{D8DA2F95-609A-492B-AEB8-5AD5DF0C2036}">
      <dgm:prSet/>
      <dgm:spPr/>
      <dgm:t>
        <a:bodyPr/>
        <a:lstStyle/>
        <a:p>
          <a:endParaRPr lang="es-CO"/>
        </a:p>
      </dgm:t>
    </dgm:pt>
    <dgm:pt modelId="{7028B545-0679-4C09-B9BC-CEBD31FAE1F7}" type="sibTrans" cxnId="{D8DA2F95-609A-492B-AEB8-5AD5DF0C2036}">
      <dgm:prSet/>
      <dgm:spPr/>
      <dgm:t>
        <a:bodyPr/>
        <a:lstStyle/>
        <a:p>
          <a:endParaRPr lang="es-CO"/>
        </a:p>
      </dgm:t>
    </dgm:pt>
    <dgm:pt modelId="{ED891D6B-A512-3748-8593-8397F9BBC9C1}" type="pres">
      <dgm:prSet presAssocID="{83E2FC1D-E082-2C4A-9D01-B0819E0B67CE}" presName="Name0" presStyleCnt="0">
        <dgm:presLayoutVars>
          <dgm:dir/>
          <dgm:animLvl val="lvl"/>
          <dgm:resizeHandles val="exact"/>
        </dgm:presLayoutVars>
      </dgm:prSet>
      <dgm:spPr/>
    </dgm:pt>
    <dgm:pt modelId="{FF705E5C-4F25-4A4E-BC16-41AC453BB343}" type="pres">
      <dgm:prSet presAssocID="{7AFD9B46-B981-254A-9DD1-B1F6BA85DC49}" presName="composite" presStyleCnt="0"/>
      <dgm:spPr/>
    </dgm:pt>
    <dgm:pt modelId="{940E1CD9-7CD9-8C49-AAA7-77873594EB71}" type="pres">
      <dgm:prSet presAssocID="{7AFD9B46-B981-254A-9DD1-B1F6BA85DC4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4EF4C423-A9F8-804C-A9BA-A8B9D53FC91C}" type="pres">
      <dgm:prSet presAssocID="{7AFD9B46-B981-254A-9DD1-B1F6BA85DC49}" presName="desTx" presStyleLbl="alignAccFollowNode1" presStyleIdx="0" presStyleCnt="3" custLinFactNeighborX="1785">
        <dgm:presLayoutVars>
          <dgm:bulletEnabled val="1"/>
        </dgm:presLayoutVars>
      </dgm:prSet>
      <dgm:spPr/>
    </dgm:pt>
    <dgm:pt modelId="{D54DBA87-4C2E-F64F-8D6F-4800DF613244}" type="pres">
      <dgm:prSet presAssocID="{51FA6FB7-D359-DF4C-A12C-95923E71CE6D}" presName="space" presStyleCnt="0"/>
      <dgm:spPr/>
    </dgm:pt>
    <dgm:pt modelId="{CF20A7A9-D097-654C-9865-223DEBD43757}" type="pres">
      <dgm:prSet presAssocID="{D1B4C9AE-74B5-7647-B1C5-A836D3F6E3EC}" presName="composite" presStyleCnt="0"/>
      <dgm:spPr/>
    </dgm:pt>
    <dgm:pt modelId="{96F76909-8A1E-104F-A07A-580DCC069341}" type="pres">
      <dgm:prSet presAssocID="{D1B4C9AE-74B5-7647-B1C5-A836D3F6E3E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DCC761B-AE21-F94E-8856-F993BD877385}" type="pres">
      <dgm:prSet presAssocID="{D1B4C9AE-74B5-7647-B1C5-A836D3F6E3EC}" presName="desTx" presStyleLbl="alignAccFollowNode1" presStyleIdx="1" presStyleCnt="3">
        <dgm:presLayoutVars>
          <dgm:bulletEnabled val="1"/>
        </dgm:presLayoutVars>
      </dgm:prSet>
      <dgm:spPr/>
    </dgm:pt>
    <dgm:pt modelId="{8DA4D6A2-6171-8347-9102-D9A3286B171A}" type="pres">
      <dgm:prSet presAssocID="{C7899282-B5B2-9041-9822-16096ED51E57}" presName="space" presStyleCnt="0"/>
      <dgm:spPr/>
    </dgm:pt>
    <dgm:pt modelId="{B26AE21E-8F39-0143-BAC0-E6ACA20017F6}" type="pres">
      <dgm:prSet presAssocID="{175FC083-6C99-6048-91D0-A1BFC9BC23AA}" presName="composite" presStyleCnt="0"/>
      <dgm:spPr/>
    </dgm:pt>
    <dgm:pt modelId="{A1CB0DD5-543E-1F45-889B-2D06F83D09EF}" type="pres">
      <dgm:prSet presAssocID="{175FC083-6C99-6048-91D0-A1BFC9BC23A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B565ED1-8861-9946-B7FA-BEB3125C4E1F}" type="pres">
      <dgm:prSet presAssocID="{175FC083-6C99-6048-91D0-A1BFC9BC23AA}" presName="desTx" presStyleLbl="alignAccFollowNode1" presStyleIdx="2" presStyleCnt="3" custLinFactNeighborX="1339">
        <dgm:presLayoutVars>
          <dgm:bulletEnabled val="1"/>
        </dgm:presLayoutVars>
      </dgm:prSet>
      <dgm:spPr/>
    </dgm:pt>
  </dgm:ptLst>
  <dgm:cxnLst>
    <dgm:cxn modelId="{7AE5501C-FD2E-E24A-9E05-36B0F8E13F6F}" type="presOf" srcId="{175FC083-6C99-6048-91D0-A1BFC9BC23AA}" destId="{A1CB0DD5-543E-1F45-889B-2D06F83D09EF}" srcOrd="0" destOrd="0" presId="urn:microsoft.com/office/officeart/2005/8/layout/hList1"/>
    <dgm:cxn modelId="{2A123F21-34B9-4D14-B266-6A93C2FB3C94}" type="presOf" srcId="{D3C04BF7-0A13-41F9-879D-4ACAF84A1B04}" destId="{0B565ED1-8861-9946-B7FA-BEB3125C4E1F}" srcOrd="0" destOrd="2" presId="urn:microsoft.com/office/officeart/2005/8/layout/hList1"/>
    <dgm:cxn modelId="{29C3A122-D71C-B340-B4DA-367D21A383E8}" type="presOf" srcId="{7AFD9B46-B981-254A-9DD1-B1F6BA85DC49}" destId="{940E1CD9-7CD9-8C49-AAA7-77873594EB71}" srcOrd="0" destOrd="0" presId="urn:microsoft.com/office/officeart/2005/8/layout/hList1"/>
    <dgm:cxn modelId="{D7DB5829-DB75-C94B-9653-A122C7A92ACB}" srcId="{83E2FC1D-E082-2C4A-9D01-B0819E0B67CE}" destId="{175FC083-6C99-6048-91D0-A1BFC9BC23AA}" srcOrd="2" destOrd="0" parTransId="{C48B38BC-8066-3246-9719-AEB3F0E737A4}" sibTransId="{C5633601-782A-A144-808C-09D58B778E5C}"/>
    <dgm:cxn modelId="{89677D2B-0D1C-6D45-9C4A-A1FB3FF6CBFC}" srcId="{7AFD9B46-B981-254A-9DD1-B1F6BA85DC49}" destId="{0256E470-B4C4-644E-984B-B73CD2E694F0}" srcOrd="0" destOrd="0" parTransId="{3D9FDC4A-7759-4D4F-A75D-982EF2138DAE}" sibTransId="{BD695445-3C80-874F-A9CC-85C5EEED30A8}"/>
    <dgm:cxn modelId="{A0225836-A4ED-8B48-AAC9-14433830A89F}" type="presOf" srcId="{8D041E5E-DBDD-E94C-8AE3-0B1BEC47F872}" destId="{0B565ED1-8861-9946-B7FA-BEB3125C4E1F}" srcOrd="0" destOrd="1" presId="urn:microsoft.com/office/officeart/2005/8/layout/hList1"/>
    <dgm:cxn modelId="{D78ED636-2C64-6241-9134-EBE76F29E751}" srcId="{175FC083-6C99-6048-91D0-A1BFC9BC23AA}" destId="{C7C6E537-6A44-734F-83FD-E68442D14B79}" srcOrd="0" destOrd="0" parTransId="{10F4C755-4EC5-6947-BF8C-F791B9F68E5D}" sibTransId="{DBD97EEC-7AD1-1441-80A6-B1D718A51B01}"/>
    <dgm:cxn modelId="{EFE6583B-33E3-A84D-B8D5-F64E9C09DB69}" type="presOf" srcId="{FF6BFA4B-6692-9849-B3BD-1D430904601A}" destId="{4EF4C423-A9F8-804C-A9BA-A8B9D53FC91C}" srcOrd="0" destOrd="2" presId="urn:microsoft.com/office/officeart/2005/8/layout/hList1"/>
    <dgm:cxn modelId="{9DD0EA3E-BC32-48F8-9364-F1ABE7F5D858}" type="presOf" srcId="{13EC426A-4437-44CB-9D15-C835701E73F9}" destId="{CDCC761B-AE21-F94E-8856-F993BD877385}" srcOrd="0" destOrd="1" presId="urn:microsoft.com/office/officeart/2005/8/layout/hList1"/>
    <dgm:cxn modelId="{A4BBF95B-FFBA-3044-8D37-278428E08EC8}" type="presOf" srcId="{AC4CEC22-6F43-1548-8B08-142F329BF8EC}" destId="{4EF4C423-A9F8-804C-A9BA-A8B9D53FC91C}" srcOrd="0" destOrd="1" presId="urn:microsoft.com/office/officeart/2005/8/layout/hList1"/>
    <dgm:cxn modelId="{5B09CD4B-B954-744C-BCF7-D629D37969AE}" srcId="{7AFD9B46-B981-254A-9DD1-B1F6BA85DC49}" destId="{AC4CEC22-6F43-1548-8B08-142F329BF8EC}" srcOrd="1" destOrd="0" parTransId="{968621BF-5953-244D-AB27-888939DE770A}" sibTransId="{BDD3D2BB-6A79-0549-9B82-6F889F9303F8}"/>
    <dgm:cxn modelId="{AA28E754-DA29-2644-B920-E81BBB58D0A5}" srcId="{7AFD9B46-B981-254A-9DD1-B1F6BA85DC49}" destId="{FF6BFA4B-6692-9849-B3BD-1D430904601A}" srcOrd="2" destOrd="0" parTransId="{5BB1ECB1-2340-334E-B0AC-7DFA01AF16B7}" sibTransId="{714933EF-8285-3742-B94B-77E14DCB64F0}"/>
    <dgm:cxn modelId="{16492956-3A13-FA40-8AB3-9C5079920CA7}" type="presOf" srcId="{C7C6E537-6A44-734F-83FD-E68442D14B79}" destId="{0B565ED1-8861-9946-B7FA-BEB3125C4E1F}" srcOrd="0" destOrd="0" presId="urn:microsoft.com/office/officeart/2005/8/layout/hList1"/>
    <dgm:cxn modelId="{33F0D156-E1E6-634D-BF40-988D2D52A098}" srcId="{175FC083-6C99-6048-91D0-A1BFC9BC23AA}" destId="{8D041E5E-DBDD-E94C-8AE3-0B1BEC47F872}" srcOrd="1" destOrd="0" parTransId="{D814BEE4-4679-1B41-9CBD-08EA0E3619E3}" sibTransId="{4F39F2A0-E913-664C-8183-2B27DADF2877}"/>
    <dgm:cxn modelId="{3D88CF87-B3AB-4D1E-B4E9-B6D3080DB307}" srcId="{D1B4C9AE-74B5-7647-B1C5-A836D3F6E3EC}" destId="{070558AA-27A2-4CA9-B689-3256F6BE6D4E}" srcOrd="2" destOrd="0" parTransId="{BE0F72AE-C42B-463C-B394-C8B174D3D138}" sibTransId="{FFAD5AB6-FD3F-4661-A584-94340B49D57E}"/>
    <dgm:cxn modelId="{D8DA2F95-609A-492B-AEB8-5AD5DF0C2036}" srcId="{175FC083-6C99-6048-91D0-A1BFC9BC23AA}" destId="{1331C121-DCF8-43EF-92F8-3624201C4D41}" srcOrd="3" destOrd="0" parTransId="{B8F1936A-4A91-4833-9BF1-9F59D1AC5CAC}" sibTransId="{7028B545-0679-4C09-B9BC-CEBD31FAE1F7}"/>
    <dgm:cxn modelId="{9085AF96-F635-6748-98A0-69A7BCAE02C0}" srcId="{D1B4C9AE-74B5-7647-B1C5-A836D3F6E3EC}" destId="{E0E74B92-BC49-4146-9E68-F5FF7EBAD1E0}" srcOrd="3" destOrd="0" parTransId="{3EEEC006-9DBE-D041-B63E-0B79712DBDBD}" sibTransId="{74262BD3-82FA-FA47-B306-054F969FDC5D}"/>
    <dgm:cxn modelId="{D45023AA-C0BE-124A-AE88-F029598AC47B}" type="presOf" srcId="{83E2FC1D-E082-2C4A-9D01-B0819E0B67CE}" destId="{ED891D6B-A512-3748-8593-8397F9BBC9C1}" srcOrd="0" destOrd="0" presId="urn:microsoft.com/office/officeart/2005/8/layout/hList1"/>
    <dgm:cxn modelId="{4ADB0FAC-9C79-9C49-9399-59F5B043CF2B}" type="presOf" srcId="{E0E74B92-BC49-4146-9E68-F5FF7EBAD1E0}" destId="{CDCC761B-AE21-F94E-8856-F993BD877385}" srcOrd="0" destOrd="3" presId="urn:microsoft.com/office/officeart/2005/8/layout/hList1"/>
    <dgm:cxn modelId="{3C0443B3-232A-C640-94D3-3CA017D374D9}" srcId="{D1B4C9AE-74B5-7647-B1C5-A836D3F6E3EC}" destId="{513AADC1-4698-7941-B31E-DF21AE767265}" srcOrd="0" destOrd="0" parTransId="{B4F675F2-4745-3F4F-AD8D-301D211A2C42}" sibTransId="{9D47FEB7-5EC6-D744-BC20-28CF5420AC5C}"/>
    <dgm:cxn modelId="{478DB9B6-A49D-0A42-9ACC-FBF966D946C0}" srcId="{83E2FC1D-E082-2C4A-9D01-B0819E0B67CE}" destId="{D1B4C9AE-74B5-7647-B1C5-A836D3F6E3EC}" srcOrd="1" destOrd="0" parTransId="{6C6FF5C7-AC39-464A-AE96-3C4918951823}" sibTransId="{C7899282-B5B2-9041-9822-16096ED51E57}"/>
    <dgm:cxn modelId="{3FB6BFBF-5C9D-4A47-85B5-136C07F0E936}" type="presOf" srcId="{1331C121-DCF8-43EF-92F8-3624201C4D41}" destId="{0B565ED1-8861-9946-B7FA-BEB3125C4E1F}" srcOrd="0" destOrd="3" presId="urn:microsoft.com/office/officeart/2005/8/layout/hList1"/>
    <dgm:cxn modelId="{F5DE29D0-A4CD-1448-8641-80B225DA0D7D}" srcId="{83E2FC1D-E082-2C4A-9D01-B0819E0B67CE}" destId="{7AFD9B46-B981-254A-9DD1-B1F6BA85DC49}" srcOrd="0" destOrd="0" parTransId="{F1998B7E-0383-5849-AFC0-270BF1CA207B}" sibTransId="{51FA6FB7-D359-DF4C-A12C-95923E71CE6D}"/>
    <dgm:cxn modelId="{95EEDAD0-8039-4B4F-A39B-CD5A77544523}" type="presOf" srcId="{070558AA-27A2-4CA9-B689-3256F6BE6D4E}" destId="{CDCC761B-AE21-F94E-8856-F993BD877385}" srcOrd="0" destOrd="2" presId="urn:microsoft.com/office/officeart/2005/8/layout/hList1"/>
    <dgm:cxn modelId="{053798D6-9D8C-3A47-834A-8242EE61F69B}" type="presOf" srcId="{0256E470-B4C4-644E-984B-B73CD2E694F0}" destId="{4EF4C423-A9F8-804C-A9BA-A8B9D53FC91C}" srcOrd="0" destOrd="0" presId="urn:microsoft.com/office/officeart/2005/8/layout/hList1"/>
    <dgm:cxn modelId="{CD42ABE1-657C-F34B-9E75-7BF02EECB330}" type="presOf" srcId="{513AADC1-4698-7941-B31E-DF21AE767265}" destId="{CDCC761B-AE21-F94E-8856-F993BD877385}" srcOrd="0" destOrd="0" presId="urn:microsoft.com/office/officeart/2005/8/layout/hList1"/>
    <dgm:cxn modelId="{27C32FE7-4F98-40F0-B9A9-12D08AFF4661}" srcId="{D1B4C9AE-74B5-7647-B1C5-A836D3F6E3EC}" destId="{13EC426A-4437-44CB-9D15-C835701E73F9}" srcOrd="1" destOrd="0" parTransId="{4D33AC82-E64D-45CD-A67E-4A2D4DC4C4CA}" sibTransId="{0F059DF6-6EAF-4136-B124-D35A53DC3C63}"/>
    <dgm:cxn modelId="{7CD9AFEC-8437-9949-B20D-A03B5A00AED2}" type="presOf" srcId="{D1B4C9AE-74B5-7647-B1C5-A836D3F6E3EC}" destId="{96F76909-8A1E-104F-A07A-580DCC069341}" srcOrd="0" destOrd="0" presId="urn:microsoft.com/office/officeart/2005/8/layout/hList1"/>
    <dgm:cxn modelId="{F2B0ECFE-8DCD-4A9B-B3C4-BE8DCC2065F3}" srcId="{175FC083-6C99-6048-91D0-A1BFC9BC23AA}" destId="{D3C04BF7-0A13-41F9-879D-4ACAF84A1B04}" srcOrd="2" destOrd="0" parTransId="{E0A378BA-A3CA-4AF0-BBF2-B03B153B1A69}" sibTransId="{17BA1A55-0F9F-4953-9D41-1E2543652947}"/>
    <dgm:cxn modelId="{82112009-3C81-E941-9C25-DD33C0113B32}" type="presParOf" srcId="{ED891D6B-A512-3748-8593-8397F9BBC9C1}" destId="{FF705E5C-4F25-4A4E-BC16-41AC453BB343}" srcOrd="0" destOrd="0" presId="urn:microsoft.com/office/officeart/2005/8/layout/hList1"/>
    <dgm:cxn modelId="{D1C3F949-CCC3-A34C-85D7-C9A31FC03995}" type="presParOf" srcId="{FF705E5C-4F25-4A4E-BC16-41AC453BB343}" destId="{940E1CD9-7CD9-8C49-AAA7-77873594EB71}" srcOrd="0" destOrd="0" presId="urn:microsoft.com/office/officeart/2005/8/layout/hList1"/>
    <dgm:cxn modelId="{93C3BC1A-65DC-AB40-8654-B68972B82E74}" type="presParOf" srcId="{FF705E5C-4F25-4A4E-BC16-41AC453BB343}" destId="{4EF4C423-A9F8-804C-A9BA-A8B9D53FC91C}" srcOrd="1" destOrd="0" presId="urn:microsoft.com/office/officeart/2005/8/layout/hList1"/>
    <dgm:cxn modelId="{0DA15973-DE08-3A4F-ADCE-B712943EB818}" type="presParOf" srcId="{ED891D6B-A512-3748-8593-8397F9BBC9C1}" destId="{D54DBA87-4C2E-F64F-8D6F-4800DF613244}" srcOrd="1" destOrd="0" presId="urn:microsoft.com/office/officeart/2005/8/layout/hList1"/>
    <dgm:cxn modelId="{673BD304-328C-D149-ABDB-943740E0839B}" type="presParOf" srcId="{ED891D6B-A512-3748-8593-8397F9BBC9C1}" destId="{CF20A7A9-D097-654C-9865-223DEBD43757}" srcOrd="2" destOrd="0" presId="urn:microsoft.com/office/officeart/2005/8/layout/hList1"/>
    <dgm:cxn modelId="{05E5437B-D662-074D-9F8E-32E681995C55}" type="presParOf" srcId="{CF20A7A9-D097-654C-9865-223DEBD43757}" destId="{96F76909-8A1E-104F-A07A-580DCC069341}" srcOrd="0" destOrd="0" presId="urn:microsoft.com/office/officeart/2005/8/layout/hList1"/>
    <dgm:cxn modelId="{C6C9A0E6-6470-3C4A-841A-D5079FC18425}" type="presParOf" srcId="{CF20A7A9-D097-654C-9865-223DEBD43757}" destId="{CDCC761B-AE21-F94E-8856-F993BD877385}" srcOrd="1" destOrd="0" presId="urn:microsoft.com/office/officeart/2005/8/layout/hList1"/>
    <dgm:cxn modelId="{8A290F90-0B26-5A4D-A034-CDC5E742279C}" type="presParOf" srcId="{ED891D6B-A512-3748-8593-8397F9BBC9C1}" destId="{8DA4D6A2-6171-8347-9102-D9A3286B171A}" srcOrd="3" destOrd="0" presId="urn:microsoft.com/office/officeart/2005/8/layout/hList1"/>
    <dgm:cxn modelId="{0223D8C5-9FD8-5944-8224-2135BF21524B}" type="presParOf" srcId="{ED891D6B-A512-3748-8593-8397F9BBC9C1}" destId="{B26AE21E-8F39-0143-BAC0-E6ACA20017F6}" srcOrd="4" destOrd="0" presId="urn:microsoft.com/office/officeart/2005/8/layout/hList1"/>
    <dgm:cxn modelId="{A320007C-DDE6-0645-850F-D7D6EB482996}" type="presParOf" srcId="{B26AE21E-8F39-0143-BAC0-E6ACA20017F6}" destId="{A1CB0DD5-543E-1F45-889B-2D06F83D09EF}" srcOrd="0" destOrd="0" presId="urn:microsoft.com/office/officeart/2005/8/layout/hList1"/>
    <dgm:cxn modelId="{2E703BE2-BC82-324D-ABC3-41A469C04AA7}" type="presParOf" srcId="{B26AE21E-8F39-0143-BAC0-E6ACA20017F6}" destId="{0B565ED1-8861-9946-B7FA-BEB3125C4E1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E2FC1D-E082-2C4A-9D01-B0819E0B67CE}" type="doc">
      <dgm:prSet loTypeId="urn:microsoft.com/office/officeart/2005/8/layout/hList1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AFD9B46-B981-254A-9DD1-B1F6BA85DC49}">
      <dgm:prSet phldrT="[Texto]"/>
      <dgm:spPr/>
      <dgm:t>
        <a:bodyPr/>
        <a:lstStyle/>
        <a:p>
          <a:r>
            <a:rPr lang="es-ES" dirty="0"/>
            <a:t>Supramunicipales</a:t>
          </a:r>
        </a:p>
        <a:p>
          <a:r>
            <a:rPr lang="es-ES" dirty="0"/>
            <a:t>Áreas metropolitanas/Provincias (L-3)</a:t>
          </a:r>
        </a:p>
      </dgm:t>
    </dgm:pt>
    <dgm:pt modelId="{F1998B7E-0383-5849-AFC0-270BF1CA207B}" type="parTrans" cxnId="{F5DE29D0-A4CD-1448-8641-80B225DA0D7D}">
      <dgm:prSet/>
      <dgm:spPr/>
      <dgm:t>
        <a:bodyPr/>
        <a:lstStyle/>
        <a:p>
          <a:endParaRPr lang="es-ES"/>
        </a:p>
      </dgm:t>
    </dgm:pt>
    <dgm:pt modelId="{51FA6FB7-D359-DF4C-A12C-95923E71CE6D}" type="sibTrans" cxnId="{F5DE29D0-A4CD-1448-8641-80B225DA0D7D}">
      <dgm:prSet/>
      <dgm:spPr/>
      <dgm:t>
        <a:bodyPr/>
        <a:lstStyle/>
        <a:p>
          <a:endParaRPr lang="es-ES"/>
        </a:p>
      </dgm:t>
    </dgm:pt>
    <dgm:pt modelId="{0256E470-B4C4-644E-984B-B73CD2E694F0}">
      <dgm:prSet phldrT="[Texto]"/>
      <dgm:spPr/>
      <dgm:t>
        <a:bodyPr/>
        <a:lstStyle/>
        <a:p>
          <a:r>
            <a:rPr lang="es-ES" b="0" dirty="0"/>
            <a:t>Ordenamiento alrededor del  agua</a:t>
          </a:r>
        </a:p>
      </dgm:t>
    </dgm:pt>
    <dgm:pt modelId="{3D9FDC4A-7759-4D4F-A75D-982EF2138DAE}" type="parTrans" cxnId="{89677D2B-0D1C-6D45-9C4A-A1FB3FF6CBFC}">
      <dgm:prSet/>
      <dgm:spPr/>
      <dgm:t>
        <a:bodyPr/>
        <a:lstStyle/>
        <a:p>
          <a:endParaRPr lang="es-ES"/>
        </a:p>
      </dgm:t>
    </dgm:pt>
    <dgm:pt modelId="{BD695445-3C80-874F-A9CC-85C5EEED30A8}" type="sibTrans" cxnId="{89677D2B-0D1C-6D45-9C4A-A1FB3FF6CBFC}">
      <dgm:prSet/>
      <dgm:spPr/>
      <dgm:t>
        <a:bodyPr/>
        <a:lstStyle/>
        <a:p>
          <a:endParaRPr lang="es-ES"/>
        </a:p>
      </dgm:t>
    </dgm:pt>
    <dgm:pt modelId="{D1B4C9AE-74B5-7647-B1C5-A836D3F6E3EC}">
      <dgm:prSet phldrT="[Texto]"/>
      <dgm:spPr/>
      <dgm:t>
        <a:bodyPr/>
        <a:lstStyle/>
        <a:p>
          <a:r>
            <a:rPr lang="es-ES" dirty="0"/>
            <a:t>Local (Distritos/ Ciudades capitales/municipios) (L4)</a:t>
          </a:r>
        </a:p>
      </dgm:t>
    </dgm:pt>
    <dgm:pt modelId="{6C6FF5C7-AC39-464A-AE96-3C4918951823}" type="parTrans" cxnId="{478DB9B6-A49D-0A42-9ACC-FBF966D946C0}">
      <dgm:prSet/>
      <dgm:spPr/>
      <dgm:t>
        <a:bodyPr/>
        <a:lstStyle/>
        <a:p>
          <a:endParaRPr lang="es-ES"/>
        </a:p>
      </dgm:t>
    </dgm:pt>
    <dgm:pt modelId="{C7899282-B5B2-9041-9822-16096ED51E57}" type="sibTrans" cxnId="{478DB9B6-A49D-0A42-9ACC-FBF966D946C0}">
      <dgm:prSet/>
      <dgm:spPr/>
      <dgm:t>
        <a:bodyPr/>
        <a:lstStyle/>
        <a:p>
          <a:endParaRPr lang="es-ES"/>
        </a:p>
      </dgm:t>
    </dgm:pt>
    <dgm:pt modelId="{513AADC1-4698-7941-B31E-DF21AE767265}">
      <dgm:prSet phldrT="[Texto]"/>
      <dgm:spPr/>
      <dgm:t>
        <a:bodyPr/>
        <a:lstStyle/>
        <a:p>
          <a:pPr algn="just"/>
          <a:r>
            <a:rPr lang="es-ES" b="0" dirty="0"/>
            <a:t>Superación de la pobreza</a:t>
          </a:r>
        </a:p>
      </dgm:t>
    </dgm:pt>
    <dgm:pt modelId="{B4F675F2-4745-3F4F-AD8D-301D211A2C42}" type="parTrans" cxnId="{3C0443B3-232A-C640-94D3-3CA017D374D9}">
      <dgm:prSet/>
      <dgm:spPr/>
      <dgm:t>
        <a:bodyPr/>
        <a:lstStyle/>
        <a:p>
          <a:endParaRPr lang="es-ES"/>
        </a:p>
      </dgm:t>
    </dgm:pt>
    <dgm:pt modelId="{9D47FEB7-5EC6-D744-BC20-28CF5420AC5C}" type="sibTrans" cxnId="{3C0443B3-232A-C640-94D3-3CA017D374D9}">
      <dgm:prSet/>
      <dgm:spPr/>
      <dgm:t>
        <a:bodyPr/>
        <a:lstStyle/>
        <a:p>
          <a:endParaRPr lang="es-ES"/>
        </a:p>
      </dgm:t>
    </dgm:pt>
    <dgm:pt modelId="{D43F708A-6106-8F4D-89B3-7FCE3EB7FF76}">
      <dgm:prSet phldrT="[Texto]"/>
      <dgm:spPr/>
      <dgm:t>
        <a:bodyPr/>
        <a:lstStyle/>
        <a:p>
          <a:r>
            <a:rPr lang="es-ES" b="0" dirty="0"/>
            <a:t>Agropecuario y desarrollo rural</a:t>
          </a:r>
        </a:p>
      </dgm:t>
    </dgm:pt>
    <dgm:pt modelId="{1674B71D-4DD6-3A41-B0A3-CBDFA27DD0A0}" type="parTrans" cxnId="{CC45A126-882F-2949-8535-A8ED83E2E3EC}">
      <dgm:prSet/>
      <dgm:spPr/>
      <dgm:t>
        <a:bodyPr/>
        <a:lstStyle/>
        <a:p>
          <a:endParaRPr lang="es-ES"/>
        </a:p>
      </dgm:t>
    </dgm:pt>
    <dgm:pt modelId="{AAA51C24-D4BB-BE46-B5FA-AA17EE3340E5}" type="sibTrans" cxnId="{CC45A126-882F-2949-8535-A8ED83E2E3EC}">
      <dgm:prSet/>
      <dgm:spPr/>
      <dgm:t>
        <a:bodyPr/>
        <a:lstStyle/>
        <a:p>
          <a:endParaRPr lang="es-ES"/>
        </a:p>
      </dgm:t>
    </dgm:pt>
    <dgm:pt modelId="{1D917427-A6C6-FA47-8079-4A2B9357BE28}">
      <dgm:prSet phldrT="[Texto]"/>
      <dgm:spPr/>
      <dgm:t>
        <a:bodyPr/>
        <a:lstStyle/>
        <a:p>
          <a:r>
            <a:rPr lang="es-ES" b="0" dirty="0"/>
            <a:t>Educación para el trabajo</a:t>
          </a:r>
        </a:p>
      </dgm:t>
    </dgm:pt>
    <dgm:pt modelId="{FD98924E-910E-CF40-9B0F-3302D5914173}" type="parTrans" cxnId="{D922FF34-EAD2-4F4E-81AF-EE1F4F784F09}">
      <dgm:prSet/>
      <dgm:spPr/>
      <dgm:t>
        <a:bodyPr/>
        <a:lstStyle/>
        <a:p>
          <a:endParaRPr lang="es-ES"/>
        </a:p>
      </dgm:t>
    </dgm:pt>
    <dgm:pt modelId="{A0AF285D-3D07-AE45-A0E7-BC7980864839}" type="sibTrans" cxnId="{D922FF34-EAD2-4F4E-81AF-EE1F4F784F09}">
      <dgm:prSet/>
      <dgm:spPr/>
      <dgm:t>
        <a:bodyPr/>
        <a:lstStyle/>
        <a:p>
          <a:endParaRPr lang="es-ES"/>
        </a:p>
      </dgm:t>
    </dgm:pt>
    <dgm:pt modelId="{7B4555E4-0240-B041-BB14-265E48D167E6}">
      <dgm:prSet phldrT="[Texto]"/>
      <dgm:spPr/>
      <dgm:t>
        <a:bodyPr/>
        <a:lstStyle/>
        <a:p>
          <a:r>
            <a:rPr lang="es-ES" b="0" dirty="0"/>
            <a:t>Salud</a:t>
          </a:r>
        </a:p>
      </dgm:t>
    </dgm:pt>
    <dgm:pt modelId="{57BD5498-F9CF-504F-94EF-306697747FF5}" type="parTrans" cxnId="{C0F89BD5-7946-0747-BA02-20F4BC46B703}">
      <dgm:prSet/>
      <dgm:spPr/>
      <dgm:t>
        <a:bodyPr/>
        <a:lstStyle/>
        <a:p>
          <a:endParaRPr lang="es-ES"/>
        </a:p>
      </dgm:t>
    </dgm:pt>
    <dgm:pt modelId="{FDEABE06-9712-C449-BB45-CF8EE743ECFC}" type="sibTrans" cxnId="{C0F89BD5-7946-0747-BA02-20F4BC46B703}">
      <dgm:prSet/>
      <dgm:spPr/>
      <dgm:t>
        <a:bodyPr/>
        <a:lstStyle/>
        <a:p>
          <a:endParaRPr lang="es-ES"/>
        </a:p>
      </dgm:t>
    </dgm:pt>
    <dgm:pt modelId="{21D5BFC3-ABC9-6845-9F4D-D458A2C333FF}">
      <dgm:prSet phldrT="[Texto]"/>
      <dgm:spPr/>
      <dgm:t>
        <a:bodyPr/>
        <a:lstStyle/>
        <a:p>
          <a:r>
            <a:rPr lang="es-ES" b="0" dirty="0"/>
            <a:t>Infraestructura vial</a:t>
          </a:r>
        </a:p>
      </dgm:t>
    </dgm:pt>
    <dgm:pt modelId="{813229C6-82DC-6A44-83F0-CF2F15F8674D}" type="parTrans" cxnId="{77258579-79A7-9E42-968B-82481A6EC004}">
      <dgm:prSet/>
      <dgm:spPr/>
      <dgm:t>
        <a:bodyPr/>
        <a:lstStyle/>
        <a:p>
          <a:endParaRPr lang="es-ES"/>
        </a:p>
      </dgm:t>
    </dgm:pt>
    <dgm:pt modelId="{0E424B7D-D945-6643-8ACE-F1945A730629}" type="sibTrans" cxnId="{77258579-79A7-9E42-968B-82481A6EC004}">
      <dgm:prSet/>
      <dgm:spPr/>
      <dgm:t>
        <a:bodyPr/>
        <a:lstStyle/>
        <a:p>
          <a:endParaRPr lang="es-ES"/>
        </a:p>
      </dgm:t>
    </dgm:pt>
    <dgm:pt modelId="{8A93CB6A-3703-964C-84DD-58C78EF52DF2}">
      <dgm:prSet phldrT="[Texto]"/>
      <dgm:spPr/>
      <dgm:t>
        <a:bodyPr/>
        <a:lstStyle/>
        <a:p>
          <a:r>
            <a:rPr lang="es-ES" b="0" dirty="0"/>
            <a:t>Medio ambiente y gestión del riesgo</a:t>
          </a:r>
        </a:p>
      </dgm:t>
    </dgm:pt>
    <dgm:pt modelId="{38E50B99-F5A4-FC44-BBAA-0E8DF07F0B14}" type="parTrans" cxnId="{9920D8CC-B645-7C47-812D-DAD42CADF125}">
      <dgm:prSet/>
      <dgm:spPr/>
      <dgm:t>
        <a:bodyPr/>
        <a:lstStyle/>
        <a:p>
          <a:endParaRPr lang="es-ES"/>
        </a:p>
      </dgm:t>
    </dgm:pt>
    <dgm:pt modelId="{D02EB21E-4DDB-6F42-8028-CD401EC39BE4}" type="sibTrans" cxnId="{9920D8CC-B645-7C47-812D-DAD42CADF125}">
      <dgm:prSet/>
      <dgm:spPr/>
      <dgm:t>
        <a:bodyPr/>
        <a:lstStyle/>
        <a:p>
          <a:endParaRPr lang="es-ES"/>
        </a:p>
      </dgm:t>
    </dgm:pt>
    <dgm:pt modelId="{BE4ADAAA-49E5-6D46-92C1-E954C7497C8F}">
      <dgm:prSet phldrT="[Texto]"/>
      <dgm:spPr/>
      <dgm:t>
        <a:bodyPr/>
        <a:lstStyle/>
        <a:p>
          <a:r>
            <a:rPr lang="es-ES" b="0" dirty="0"/>
            <a:t>Servicios públicos</a:t>
          </a:r>
        </a:p>
      </dgm:t>
    </dgm:pt>
    <dgm:pt modelId="{1C743983-702C-F544-AD3B-0EBA3D84DAC3}" type="parTrans" cxnId="{F61AA961-E705-B04E-AEAE-612011634C6B}">
      <dgm:prSet/>
      <dgm:spPr/>
      <dgm:t>
        <a:bodyPr/>
        <a:lstStyle/>
        <a:p>
          <a:endParaRPr lang="es-ES"/>
        </a:p>
      </dgm:t>
    </dgm:pt>
    <dgm:pt modelId="{6686E36A-7E3A-094C-89B5-F2CB208B1C93}" type="sibTrans" cxnId="{F61AA961-E705-B04E-AEAE-612011634C6B}">
      <dgm:prSet/>
      <dgm:spPr/>
      <dgm:t>
        <a:bodyPr/>
        <a:lstStyle/>
        <a:p>
          <a:endParaRPr lang="es-ES"/>
        </a:p>
      </dgm:t>
    </dgm:pt>
    <dgm:pt modelId="{DCF31AC6-5370-BD4A-A781-18BC469AC6C1}">
      <dgm:prSet phldrT="[Texto]"/>
      <dgm:spPr/>
      <dgm:t>
        <a:bodyPr/>
        <a:lstStyle/>
        <a:p>
          <a:pPr algn="just"/>
          <a:r>
            <a:rPr lang="es-ES" b="0" dirty="0"/>
            <a:t>Derecho a la alimentación</a:t>
          </a:r>
        </a:p>
      </dgm:t>
    </dgm:pt>
    <dgm:pt modelId="{0C709908-BA49-7C4F-B0B6-392F65855306}" type="parTrans" cxnId="{6FB3A2CE-EEDD-A148-98A7-83719A0BBA15}">
      <dgm:prSet/>
      <dgm:spPr/>
      <dgm:t>
        <a:bodyPr/>
        <a:lstStyle/>
        <a:p>
          <a:endParaRPr lang="es-ES"/>
        </a:p>
      </dgm:t>
    </dgm:pt>
    <dgm:pt modelId="{B7EC38FF-604E-7A41-A13B-DD5AC97F6C6E}" type="sibTrans" cxnId="{6FB3A2CE-EEDD-A148-98A7-83719A0BBA15}">
      <dgm:prSet/>
      <dgm:spPr/>
      <dgm:t>
        <a:bodyPr/>
        <a:lstStyle/>
        <a:p>
          <a:endParaRPr lang="es-ES"/>
        </a:p>
      </dgm:t>
    </dgm:pt>
    <dgm:pt modelId="{A108C125-5711-7C43-A094-EFD1E52BDC5D}">
      <dgm:prSet phldrT="[Texto]"/>
      <dgm:spPr/>
      <dgm:t>
        <a:bodyPr/>
        <a:lstStyle/>
        <a:p>
          <a:pPr algn="just"/>
          <a:r>
            <a:rPr lang="es-ES" b="0" dirty="0"/>
            <a:t>Calidad de agua, alcantarillado y vivienda</a:t>
          </a:r>
        </a:p>
      </dgm:t>
    </dgm:pt>
    <dgm:pt modelId="{376B58A1-ABFA-B242-883F-9D512A481737}" type="parTrans" cxnId="{2B0885D0-6032-FC49-87AA-E1B6EF611DD7}">
      <dgm:prSet/>
      <dgm:spPr/>
      <dgm:t>
        <a:bodyPr/>
        <a:lstStyle/>
        <a:p>
          <a:endParaRPr lang="es-ES"/>
        </a:p>
      </dgm:t>
    </dgm:pt>
    <dgm:pt modelId="{633A70E6-4760-2D4C-BD98-983701BEE34B}" type="sibTrans" cxnId="{2B0885D0-6032-FC49-87AA-E1B6EF611DD7}">
      <dgm:prSet/>
      <dgm:spPr/>
      <dgm:t>
        <a:bodyPr/>
        <a:lstStyle/>
        <a:p>
          <a:endParaRPr lang="es-ES"/>
        </a:p>
      </dgm:t>
    </dgm:pt>
    <dgm:pt modelId="{2DEF19FB-3419-D949-B40F-9FAA4D46ACC9}">
      <dgm:prSet phldrT="[Texto]"/>
      <dgm:spPr/>
      <dgm:t>
        <a:bodyPr/>
        <a:lstStyle/>
        <a:p>
          <a:pPr algn="just"/>
          <a:endParaRPr lang="es-ES" dirty="0"/>
        </a:p>
      </dgm:t>
    </dgm:pt>
    <dgm:pt modelId="{A2357F47-D1C6-B340-8237-6FAB4BAF29FC}" type="parTrans" cxnId="{27C71FF7-E2CD-E349-8C05-1453D27FB85A}">
      <dgm:prSet/>
      <dgm:spPr/>
      <dgm:t>
        <a:bodyPr/>
        <a:lstStyle/>
        <a:p>
          <a:endParaRPr lang="es-ES"/>
        </a:p>
      </dgm:t>
    </dgm:pt>
    <dgm:pt modelId="{AC25674A-6CDB-3244-834A-113817C2DCAC}" type="sibTrans" cxnId="{27C71FF7-E2CD-E349-8C05-1453D27FB85A}">
      <dgm:prSet/>
      <dgm:spPr/>
      <dgm:t>
        <a:bodyPr/>
        <a:lstStyle/>
        <a:p>
          <a:endParaRPr lang="es-ES"/>
        </a:p>
      </dgm:t>
    </dgm:pt>
    <dgm:pt modelId="{AAB0C379-21EE-334B-8AC5-CA381EDC4FAA}">
      <dgm:prSet phldrT="[Texto]"/>
      <dgm:spPr/>
      <dgm:t>
        <a:bodyPr/>
        <a:lstStyle/>
        <a:p>
          <a:pPr algn="just"/>
          <a:r>
            <a:rPr lang="es-ES" b="0" dirty="0"/>
            <a:t>Educación, nutrición y apoyo de niñas, niños, adolescentes y jóvenes</a:t>
          </a:r>
        </a:p>
      </dgm:t>
    </dgm:pt>
    <dgm:pt modelId="{475F189A-6803-7D4E-8313-7F8F6E890862}" type="parTrans" cxnId="{2AF400C0-0747-8848-A319-98AF56711F09}">
      <dgm:prSet/>
      <dgm:spPr/>
      <dgm:t>
        <a:bodyPr/>
        <a:lstStyle/>
        <a:p>
          <a:endParaRPr lang="es-ES"/>
        </a:p>
      </dgm:t>
    </dgm:pt>
    <dgm:pt modelId="{7886D56A-2CDF-194B-B300-1623BAFAFB18}" type="sibTrans" cxnId="{2AF400C0-0747-8848-A319-98AF56711F09}">
      <dgm:prSet/>
      <dgm:spPr/>
      <dgm:t>
        <a:bodyPr/>
        <a:lstStyle/>
        <a:p>
          <a:endParaRPr lang="es-ES"/>
        </a:p>
      </dgm:t>
    </dgm:pt>
    <dgm:pt modelId="{D7F61CC7-3DBD-9C4E-B8CB-03A662212622}">
      <dgm:prSet phldrT="[Texto]"/>
      <dgm:spPr/>
      <dgm:t>
        <a:bodyPr/>
        <a:lstStyle/>
        <a:p>
          <a:pPr algn="just"/>
          <a:r>
            <a:rPr lang="es-ES" b="0" dirty="0"/>
            <a:t>Atención en salud</a:t>
          </a:r>
        </a:p>
      </dgm:t>
    </dgm:pt>
    <dgm:pt modelId="{B03037CD-AB90-5B46-88E1-F620D7B3DE15}" type="parTrans" cxnId="{E8E0F264-2A86-4849-B83D-5D1D40C27839}">
      <dgm:prSet/>
      <dgm:spPr/>
      <dgm:t>
        <a:bodyPr/>
        <a:lstStyle/>
        <a:p>
          <a:endParaRPr lang="es-ES"/>
        </a:p>
      </dgm:t>
    </dgm:pt>
    <dgm:pt modelId="{3C49EA1E-C2E1-B44A-A1AE-6849C8BDC757}" type="sibTrans" cxnId="{E8E0F264-2A86-4849-B83D-5D1D40C27839}">
      <dgm:prSet/>
      <dgm:spPr/>
      <dgm:t>
        <a:bodyPr/>
        <a:lstStyle/>
        <a:p>
          <a:endParaRPr lang="es-ES"/>
        </a:p>
      </dgm:t>
    </dgm:pt>
    <dgm:pt modelId="{FBAC707F-5CB8-704C-89DB-260602B93F09}">
      <dgm:prSet phldrT="[Texto]"/>
      <dgm:spPr/>
      <dgm:t>
        <a:bodyPr/>
        <a:lstStyle/>
        <a:p>
          <a:pPr algn="just"/>
          <a:r>
            <a:rPr lang="es-ES" b="0" dirty="0"/>
            <a:t>Transición educativa de un grado a otro</a:t>
          </a:r>
        </a:p>
      </dgm:t>
    </dgm:pt>
    <dgm:pt modelId="{429FB713-D98C-CD44-9AAA-72D727ED3EE1}" type="parTrans" cxnId="{DE43B3CF-F66D-B540-A4E5-92CE4CB7A563}">
      <dgm:prSet/>
      <dgm:spPr/>
      <dgm:t>
        <a:bodyPr/>
        <a:lstStyle/>
        <a:p>
          <a:endParaRPr lang="es-ES"/>
        </a:p>
      </dgm:t>
    </dgm:pt>
    <dgm:pt modelId="{EA9E5789-D13F-3E4A-9630-0A39F8328B79}" type="sibTrans" cxnId="{DE43B3CF-F66D-B540-A4E5-92CE4CB7A563}">
      <dgm:prSet/>
      <dgm:spPr/>
      <dgm:t>
        <a:bodyPr/>
        <a:lstStyle/>
        <a:p>
          <a:endParaRPr lang="es-ES"/>
        </a:p>
      </dgm:t>
    </dgm:pt>
    <dgm:pt modelId="{4FF5EE84-4EF1-CD4C-BBFF-69794866274B}">
      <dgm:prSet phldrT="[Texto]"/>
      <dgm:spPr/>
      <dgm:t>
        <a:bodyPr/>
        <a:lstStyle/>
        <a:p>
          <a:pPr algn="just"/>
          <a:r>
            <a:rPr lang="es-ES" b="0" dirty="0"/>
            <a:t>Sostenibilidad fiscal</a:t>
          </a:r>
        </a:p>
      </dgm:t>
    </dgm:pt>
    <dgm:pt modelId="{78C435A4-D8AC-B84B-805A-2C98D507261D}" type="parTrans" cxnId="{130E3240-921E-6C49-A4CF-7F39DEA1DF71}">
      <dgm:prSet/>
      <dgm:spPr/>
      <dgm:t>
        <a:bodyPr/>
        <a:lstStyle/>
        <a:p>
          <a:endParaRPr lang="es-ES"/>
        </a:p>
      </dgm:t>
    </dgm:pt>
    <dgm:pt modelId="{6E35C90E-7CA6-0847-B7DB-FE22A6C3E8AF}" type="sibTrans" cxnId="{130E3240-921E-6C49-A4CF-7F39DEA1DF71}">
      <dgm:prSet/>
      <dgm:spPr/>
      <dgm:t>
        <a:bodyPr/>
        <a:lstStyle/>
        <a:p>
          <a:endParaRPr lang="es-ES"/>
        </a:p>
      </dgm:t>
    </dgm:pt>
    <dgm:pt modelId="{ED891D6B-A512-3748-8593-8397F9BBC9C1}" type="pres">
      <dgm:prSet presAssocID="{83E2FC1D-E082-2C4A-9D01-B0819E0B67CE}" presName="Name0" presStyleCnt="0">
        <dgm:presLayoutVars>
          <dgm:dir/>
          <dgm:animLvl val="lvl"/>
          <dgm:resizeHandles val="exact"/>
        </dgm:presLayoutVars>
      </dgm:prSet>
      <dgm:spPr/>
    </dgm:pt>
    <dgm:pt modelId="{FF705E5C-4F25-4A4E-BC16-41AC453BB343}" type="pres">
      <dgm:prSet presAssocID="{7AFD9B46-B981-254A-9DD1-B1F6BA85DC49}" presName="composite" presStyleCnt="0"/>
      <dgm:spPr/>
    </dgm:pt>
    <dgm:pt modelId="{940E1CD9-7CD9-8C49-AAA7-77873594EB71}" type="pres">
      <dgm:prSet presAssocID="{7AFD9B46-B981-254A-9DD1-B1F6BA85DC49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4EF4C423-A9F8-804C-A9BA-A8B9D53FC91C}" type="pres">
      <dgm:prSet presAssocID="{7AFD9B46-B981-254A-9DD1-B1F6BA85DC49}" presName="desTx" presStyleLbl="alignAccFollowNode1" presStyleIdx="0" presStyleCnt="2">
        <dgm:presLayoutVars>
          <dgm:bulletEnabled val="1"/>
        </dgm:presLayoutVars>
      </dgm:prSet>
      <dgm:spPr/>
    </dgm:pt>
    <dgm:pt modelId="{D54DBA87-4C2E-F64F-8D6F-4800DF613244}" type="pres">
      <dgm:prSet presAssocID="{51FA6FB7-D359-DF4C-A12C-95923E71CE6D}" presName="space" presStyleCnt="0"/>
      <dgm:spPr/>
    </dgm:pt>
    <dgm:pt modelId="{CF20A7A9-D097-654C-9865-223DEBD43757}" type="pres">
      <dgm:prSet presAssocID="{D1B4C9AE-74B5-7647-B1C5-A836D3F6E3EC}" presName="composite" presStyleCnt="0"/>
      <dgm:spPr/>
    </dgm:pt>
    <dgm:pt modelId="{96F76909-8A1E-104F-A07A-580DCC069341}" type="pres">
      <dgm:prSet presAssocID="{D1B4C9AE-74B5-7647-B1C5-A836D3F6E3E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CDCC761B-AE21-F94E-8856-F993BD877385}" type="pres">
      <dgm:prSet presAssocID="{D1B4C9AE-74B5-7647-B1C5-A836D3F6E3EC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A26E2001-C7EA-BD41-8060-94E4B1D49350}" type="presOf" srcId="{D7F61CC7-3DBD-9C4E-B8CB-03A662212622}" destId="{CDCC761B-AE21-F94E-8856-F993BD877385}" srcOrd="0" destOrd="4" presId="urn:microsoft.com/office/officeart/2005/8/layout/hList1"/>
    <dgm:cxn modelId="{BA7E6301-B1C2-3444-85B6-500AD7067F39}" type="presOf" srcId="{7B4555E4-0240-B041-BB14-265E48D167E6}" destId="{4EF4C423-A9F8-804C-A9BA-A8B9D53FC91C}" srcOrd="0" destOrd="3" presId="urn:microsoft.com/office/officeart/2005/8/layout/hList1"/>
    <dgm:cxn modelId="{74A97908-CCB6-3943-BAB2-F389D5444440}" type="presOf" srcId="{1D917427-A6C6-FA47-8079-4A2B9357BE28}" destId="{4EF4C423-A9F8-804C-A9BA-A8B9D53FC91C}" srcOrd="0" destOrd="2" presId="urn:microsoft.com/office/officeart/2005/8/layout/hList1"/>
    <dgm:cxn modelId="{29C3A122-D71C-B340-B4DA-367D21A383E8}" type="presOf" srcId="{7AFD9B46-B981-254A-9DD1-B1F6BA85DC49}" destId="{940E1CD9-7CD9-8C49-AAA7-77873594EB71}" srcOrd="0" destOrd="0" presId="urn:microsoft.com/office/officeart/2005/8/layout/hList1"/>
    <dgm:cxn modelId="{0185E124-DC0F-3045-AF9D-60266FD1D2F1}" type="presOf" srcId="{BE4ADAAA-49E5-6D46-92C1-E954C7497C8F}" destId="{4EF4C423-A9F8-804C-A9BA-A8B9D53FC91C}" srcOrd="0" destOrd="6" presId="urn:microsoft.com/office/officeart/2005/8/layout/hList1"/>
    <dgm:cxn modelId="{CC45A126-882F-2949-8535-A8ED83E2E3EC}" srcId="{7AFD9B46-B981-254A-9DD1-B1F6BA85DC49}" destId="{D43F708A-6106-8F4D-89B3-7FCE3EB7FF76}" srcOrd="1" destOrd="0" parTransId="{1674B71D-4DD6-3A41-B0A3-CBDFA27DD0A0}" sibTransId="{AAA51C24-D4BB-BE46-B5FA-AA17EE3340E5}"/>
    <dgm:cxn modelId="{9FD6DF29-9F45-9149-B4E3-40E986B12930}" type="presOf" srcId="{2DEF19FB-3419-D949-B40F-9FAA4D46ACC9}" destId="{CDCC761B-AE21-F94E-8856-F993BD877385}" srcOrd="0" destOrd="7" presId="urn:microsoft.com/office/officeart/2005/8/layout/hList1"/>
    <dgm:cxn modelId="{89677D2B-0D1C-6D45-9C4A-A1FB3FF6CBFC}" srcId="{7AFD9B46-B981-254A-9DD1-B1F6BA85DC49}" destId="{0256E470-B4C4-644E-984B-B73CD2E694F0}" srcOrd="0" destOrd="0" parTransId="{3D9FDC4A-7759-4D4F-A75D-982EF2138DAE}" sibTransId="{BD695445-3C80-874F-A9CC-85C5EEED30A8}"/>
    <dgm:cxn modelId="{AECA522D-4631-5D4C-B5DA-55E8D637F841}" type="presOf" srcId="{AAB0C379-21EE-334B-8AC5-CA381EDC4FAA}" destId="{CDCC761B-AE21-F94E-8856-F993BD877385}" srcOrd="0" destOrd="3" presId="urn:microsoft.com/office/officeart/2005/8/layout/hList1"/>
    <dgm:cxn modelId="{7866622E-CFC1-2741-A1DE-77671B98736C}" type="presOf" srcId="{A108C125-5711-7C43-A094-EFD1E52BDC5D}" destId="{CDCC761B-AE21-F94E-8856-F993BD877385}" srcOrd="0" destOrd="2" presId="urn:microsoft.com/office/officeart/2005/8/layout/hList1"/>
    <dgm:cxn modelId="{D922FF34-EAD2-4F4E-81AF-EE1F4F784F09}" srcId="{7AFD9B46-B981-254A-9DD1-B1F6BA85DC49}" destId="{1D917427-A6C6-FA47-8079-4A2B9357BE28}" srcOrd="2" destOrd="0" parTransId="{FD98924E-910E-CF40-9B0F-3302D5914173}" sibTransId="{A0AF285D-3D07-AE45-A0E7-BC7980864839}"/>
    <dgm:cxn modelId="{130E3240-921E-6C49-A4CF-7F39DEA1DF71}" srcId="{D1B4C9AE-74B5-7647-B1C5-A836D3F6E3EC}" destId="{4FF5EE84-4EF1-CD4C-BBFF-69794866274B}" srcOrd="6" destOrd="0" parTransId="{78C435A4-D8AC-B84B-805A-2C98D507261D}" sibTransId="{6E35C90E-7CA6-0847-B7DB-FE22A6C3E8AF}"/>
    <dgm:cxn modelId="{F61AA961-E705-B04E-AEAE-612011634C6B}" srcId="{7AFD9B46-B981-254A-9DD1-B1F6BA85DC49}" destId="{BE4ADAAA-49E5-6D46-92C1-E954C7497C8F}" srcOrd="6" destOrd="0" parTransId="{1C743983-702C-F544-AD3B-0EBA3D84DAC3}" sibTransId="{6686E36A-7E3A-094C-89B5-F2CB208B1C93}"/>
    <dgm:cxn modelId="{E8E0F264-2A86-4849-B83D-5D1D40C27839}" srcId="{D1B4C9AE-74B5-7647-B1C5-A836D3F6E3EC}" destId="{D7F61CC7-3DBD-9C4E-B8CB-03A662212622}" srcOrd="4" destOrd="0" parTransId="{B03037CD-AB90-5B46-88E1-F620D7B3DE15}" sibTransId="{3C49EA1E-C2E1-B44A-A1AE-6849C8BDC757}"/>
    <dgm:cxn modelId="{C2D95C6F-0CFF-A647-8BE9-B407D2371032}" type="presOf" srcId="{D43F708A-6106-8F4D-89B3-7FCE3EB7FF76}" destId="{4EF4C423-A9F8-804C-A9BA-A8B9D53FC91C}" srcOrd="0" destOrd="1" presId="urn:microsoft.com/office/officeart/2005/8/layout/hList1"/>
    <dgm:cxn modelId="{77258579-79A7-9E42-968B-82481A6EC004}" srcId="{7AFD9B46-B981-254A-9DD1-B1F6BA85DC49}" destId="{21D5BFC3-ABC9-6845-9F4D-D458A2C333FF}" srcOrd="4" destOrd="0" parTransId="{813229C6-82DC-6A44-83F0-CF2F15F8674D}" sibTransId="{0E424B7D-D945-6643-8ACE-F1945A730629}"/>
    <dgm:cxn modelId="{817FADA9-4F7E-6247-88D5-A0E15D665213}" type="presOf" srcId="{21D5BFC3-ABC9-6845-9F4D-D458A2C333FF}" destId="{4EF4C423-A9F8-804C-A9BA-A8B9D53FC91C}" srcOrd="0" destOrd="4" presId="urn:microsoft.com/office/officeart/2005/8/layout/hList1"/>
    <dgm:cxn modelId="{D45023AA-C0BE-124A-AE88-F029598AC47B}" type="presOf" srcId="{83E2FC1D-E082-2C4A-9D01-B0819E0B67CE}" destId="{ED891D6B-A512-3748-8593-8397F9BBC9C1}" srcOrd="0" destOrd="0" presId="urn:microsoft.com/office/officeart/2005/8/layout/hList1"/>
    <dgm:cxn modelId="{3C0443B3-232A-C640-94D3-3CA017D374D9}" srcId="{D1B4C9AE-74B5-7647-B1C5-A836D3F6E3EC}" destId="{513AADC1-4698-7941-B31E-DF21AE767265}" srcOrd="0" destOrd="0" parTransId="{B4F675F2-4745-3F4F-AD8D-301D211A2C42}" sibTransId="{9D47FEB7-5EC6-D744-BC20-28CF5420AC5C}"/>
    <dgm:cxn modelId="{478DB9B6-A49D-0A42-9ACC-FBF966D946C0}" srcId="{83E2FC1D-E082-2C4A-9D01-B0819E0B67CE}" destId="{D1B4C9AE-74B5-7647-B1C5-A836D3F6E3EC}" srcOrd="1" destOrd="0" parTransId="{6C6FF5C7-AC39-464A-AE96-3C4918951823}" sibTransId="{C7899282-B5B2-9041-9822-16096ED51E57}"/>
    <dgm:cxn modelId="{2AF400C0-0747-8848-A319-98AF56711F09}" srcId="{D1B4C9AE-74B5-7647-B1C5-A836D3F6E3EC}" destId="{AAB0C379-21EE-334B-8AC5-CA381EDC4FAA}" srcOrd="3" destOrd="0" parTransId="{475F189A-6803-7D4E-8313-7F8F6E890862}" sibTransId="{7886D56A-2CDF-194B-B300-1623BAFAFB18}"/>
    <dgm:cxn modelId="{D6D337C3-05DC-2F4E-BA66-0029F8967054}" type="presOf" srcId="{DCF31AC6-5370-BD4A-A781-18BC469AC6C1}" destId="{CDCC761B-AE21-F94E-8856-F993BD877385}" srcOrd="0" destOrd="1" presId="urn:microsoft.com/office/officeart/2005/8/layout/hList1"/>
    <dgm:cxn modelId="{ACFBEAC7-5CB4-0242-ABC4-A4B18BA566E8}" type="presOf" srcId="{8A93CB6A-3703-964C-84DD-58C78EF52DF2}" destId="{4EF4C423-A9F8-804C-A9BA-A8B9D53FC91C}" srcOrd="0" destOrd="5" presId="urn:microsoft.com/office/officeart/2005/8/layout/hList1"/>
    <dgm:cxn modelId="{9920D8CC-B645-7C47-812D-DAD42CADF125}" srcId="{7AFD9B46-B981-254A-9DD1-B1F6BA85DC49}" destId="{8A93CB6A-3703-964C-84DD-58C78EF52DF2}" srcOrd="5" destOrd="0" parTransId="{38E50B99-F5A4-FC44-BBAA-0E8DF07F0B14}" sibTransId="{D02EB21E-4DDB-6F42-8028-CD401EC39BE4}"/>
    <dgm:cxn modelId="{6FB3A2CE-EEDD-A148-98A7-83719A0BBA15}" srcId="{D1B4C9AE-74B5-7647-B1C5-A836D3F6E3EC}" destId="{DCF31AC6-5370-BD4A-A781-18BC469AC6C1}" srcOrd="1" destOrd="0" parTransId="{0C709908-BA49-7C4F-B0B6-392F65855306}" sibTransId="{B7EC38FF-604E-7A41-A13B-DD5AC97F6C6E}"/>
    <dgm:cxn modelId="{85B735CF-2DFB-2F46-B1BA-2A7D3A166F05}" type="presOf" srcId="{4FF5EE84-4EF1-CD4C-BBFF-69794866274B}" destId="{CDCC761B-AE21-F94E-8856-F993BD877385}" srcOrd="0" destOrd="6" presId="urn:microsoft.com/office/officeart/2005/8/layout/hList1"/>
    <dgm:cxn modelId="{DE43B3CF-F66D-B540-A4E5-92CE4CB7A563}" srcId="{D1B4C9AE-74B5-7647-B1C5-A836D3F6E3EC}" destId="{FBAC707F-5CB8-704C-89DB-260602B93F09}" srcOrd="5" destOrd="0" parTransId="{429FB713-D98C-CD44-9AAA-72D727ED3EE1}" sibTransId="{EA9E5789-D13F-3E4A-9630-0A39F8328B79}"/>
    <dgm:cxn modelId="{F5DE29D0-A4CD-1448-8641-80B225DA0D7D}" srcId="{83E2FC1D-E082-2C4A-9D01-B0819E0B67CE}" destId="{7AFD9B46-B981-254A-9DD1-B1F6BA85DC49}" srcOrd="0" destOrd="0" parTransId="{F1998B7E-0383-5849-AFC0-270BF1CA207B}" sibTransId="{51FA6FB7-D359-DF4C-A12C-95923E71CE6D}"/>
    <dgm:cxn modelId="{2B0885D0-6032-FC49-87AA-E1B6EF611DD7}" srcId="{D1B4C9AE-74B5-7647-B1C5-A836D3F6E3EC}" destId="{A108C125-5711-7C43-A094-EFD1E52BDC5D}" srcOrd="2" destOrd="0" parTransId="{376B58A1-ABFA-B242-883F-9D512A481737}" sibTransId="{633A70E6-4760-2D4C-BD98-983701BEE34B}"/>
    <dgm:cxn modelId="{C0F89BD5-7946-0747-BA02-20F4BC46B703}" srcId="{7AFD9B46-B981-254A-9DD1-B1F6BA85DC49}" destId="{7B4555E4-0240-B041-BB14-265E48D167E6}" srcOrd="3" destOrd="0" parTransId="{57BD5498-F9CF-504F-94EF-306697747FF5}" sibTransId="{FDEABE06-9712-C449-BB45-CF8EE743ECFC}"/>
    <dgm:cxn modelId="{053798D6-9D8C-3A47-834A-8242EE61F69B}" type="presOf" srcId="{0256E470-B4C4-644E-984B-B73CD2E694F0}" destId="{4EF4C423-A9F8-804C-A9BA-A8B9D53FC91C}" srcOrd="0" destOrd="0" presId="urn:microsoft.com/office/officeart/2005/8/layout/hList1"/>
    <dgm:cxn modelId="{CD42ABE1-657C-F34B-9E75-7BF02EECB330}" type="presOf" srcId="{513AADC1-4698-7941-B31E-DF21AE767265}" destId="{CDCC761B-AE21-F94E-8856-F993BD877385}" srcOrd="0" destOrd="0" presId="urn:microsoft.com/office/officeart/2005/8/layout/hList1"/>
    <dgm:cxn modelId="{36E03FE8-D360-6348-B8AC-A2C5A729B761}" type="presOf" srcId="{FBAC707F-5CB8-704C-89DB-260602B93F09}" destId="{CDCC761B-AE21-F94E-8856-F993BD877385}" srcOrd="0" destOrd="5" presId="urn:microsoft.com/office/officeart/2005/8/layout/hList1"/>
    <dgm:cxn modelId="{7CD9AFEC-8437-9949-B20D-A03B5A00AED2}" type="presOf" srcId="{D1B4C9AE-74B5-7647-B1C5-A836D3F6E3EC}" destId="{96F76909-8A1E-104F-A07A-580DCC069341}" srcOrd="0" destOrd="0" presId="urn:microsoft.com/office/officeart/2005/8/layout/hList1"/>
    <dgm:cxn modelId="{27C71FF7-E2CD-E349-8C05-1453D27FB85A}" srcId="{D1B4C9AE-74B5-7647-B1C5-A836D3F6E3EC}" destId="{2DEF19FB-3419-D949-B40F-9FAA4D46ACC9}" srcOrd="7" destOrd="0" parTransId="{A2357F47-D1C6-B340-8237-6FAB4BAF29FC}" sibTransId="{AC25674A-6CDB-3244-834A-113817C2DCAC}"/>
    <dgm:cxn modelId="{82112009-3C81-E941-9C25-DD33C0113B32}" type="presParOf" srcId="{ED891D6B-A512-3748-8593-8397F9BBC9C1}" destId="{FF705E5C-4F25-4A4E-BC16-41AC453BB343}" srcOrd="0" destOrd="0" presId="urn:microsoft.com/office/officeart/2005/8/layout/hList1"/>
    <dgm:cxn modelId="{D1C3F949-CCC3-A34C-85D7-C9A31FC03995}" type="presParOf" srcId="{FF705E5C-4F25-4A4E-BC16-41AC453BB343}" destId="{940E1CD9-7CD9-8C49-AAA7-77873594EB71}" srcOrd="0" destOrd="0" presId="urn:microsoft.com/office/officeart/2005/8/layout/hList1"/>
    <dgm:cxn modelId="{93C3BC1A-65DC-AB40-8654-B68972B82E74}" type="presParOf" srcId="{FF705E5C-4F25-4A4E-BC16-41AC453BB343}" destId="{4EF4C423-A9F8-804C-A9BA-A8B9D53FC91C}" srcOrd="1" destOrd="0" presId="urn:microsoft.com/office/officeart/2005/8/layout/hList1"/>
    <dgm:cxn modelId="{0DA15973-DE08-3A4F-ADCE-B712943EB818}" type="presParOf" srcId="{ED891D6B-A512-3748-8593-8397F9BBC9C1}" destId="{D54DBA87-4C2E-F64F-8D6F-4800DF613244}" srcOrd="1" destOrd="0" presId="urn:microsoft.com/office/officeart/2005/8/layout/hList1"/>
    <dgm:cxn modelId="{673BD304-328C-D149-ABDB-943740E0839B}" type="presParOf" srcId="{ED891D6B-A512-3748-8593-8397F9BBC9C1}" destId="{CF20A7A9-D097-654C-9865-223DEBD43757}" srcOrd="2" destOrd="0" presId="urn:microsoft.com/office/officeart/2005/8/layout/hList1"/>
    <dgm:cxn modelId="{05E5437B-D662-074D-9F8E-32E681995C55}" type="presParOf" srcId="{CF20A7A9-D097-654C-9865-223DEBD43757}" destId="{96F76909-8A1E-104F-A07A-580DCC069341}" srcOrd="0" destOrd="0" presId="urn:microsoft.com/office/officeart/2005/8/layout/hList1"/>
    <dgm:cxn modelId="{C6C9A0E6-6470-3C4A-841A-D5079FC18425}" type="presParOf" srcId="{CF20A7A9-D097-654C-9865-223DEBD43757}" destId="{CDCC761B-AE21-F94E-8856-F993BD87738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2D8E48-11D6-495D-A69B-66501C513C40}" type="doc">
      <dgm:prSet loTypeId="urn:microsoft.com/office/officeart/2005/8/layout/cycle7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CO"/>
        </a:p>
      </dgm:t>
    </dgm:pt>
    <dgm:pt modelId="{05362CBC-0986-46FB-B79F-E26E338CEC20}">
      <dgm:prSet phldrT="[Text]"/>
      <dgm:spPr>
        <a:xfrm>
          <a:off x="569714" y="249122"/>
          <a:ext cx="689371" cy="344685"/>
        </a:xfrm>
        <a:prstGeom prst="roundRect">
          <a:avLst>
            <a:gd name="adj" fmla="val 10000"/>
          </a:avLst>
        </a:prstGeom>
        <a:solidFill>
          <a:srgbClr val="54A021">
            <a:hueOff val="0"/>
            <a:satOff val="0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s-CO" b="1" dirty="0">
              <a:solidFill>
                <a:sysClr val="window" lastClr="FFFFFF"/>
              </a:solidFill>
              <a:latin typeface="Trebuchet MS" panose="020B0603020202020204"/>
              <a:ea typeface="+mn-ea"/>
              <a:cs typeface="+mn-cs"/>
            </a:rPr>
            <a:t>Territorio</a:t>
          </a:r>
        </a:p>
      </dgm:t>
    </dgm:pt>
    <dgm:pt modelId="{7DE47BFE-5E9F-4F90-BF1A-B86A4393B1CB}" type="parTrans" cxnId="{93C9C2E4-3B09-4692-A4FD-C7FFDAB155CA}">
      <dgm:prSet/>
      <dgm:spPr/>
      <dgm:t>
        <a:bodyPr/>
        <a:lstStyle/>
        <a:p>
          <a:endParaRPr lang="es-CO" b="1"/>
        </a:p>
      </dgm:t>
    </dgm:pt>
    <dgm:pt modelId="{EB93A669-DFB5-456F-9981-3AB2BB5DAD82}" type="sibTrans" cxnId="{93C9C2E4-3B09-4692-A4FD-C7FFDAB155CA}">
      <dgm:prSet/>
      <dgm:spPr>
        <a:xfrm rot="3600000">
          <a:off x="1019391" y="854079"/>
          <a:ext cx="359209" cy="120640"/>
        </a:xfrm>
        <a:prstGeom prst="leftRightArrow">
          <a:avLst>
            <a:gd name="adj1" fmla="val 60000"/>
            <a:gd name="adj2" fmla="val 50000"/>
          </a:avLst>
        </a:prstGeom>
        <a:solidFill>
          <a:srgbClr val="54A02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s-CO" b="1" dirty="0">
            <a:solidFill>
              <a:sysClr val="window" lastClr="FFFFFF"/>
            </a:solidFill>
            <a:latin typeface="Trebuchet MS" panose="020B0603020202020204"/>
            <a:ea typeface="+mn-ea"/>
            <a:cs typeface="+mn-cs"/>
          </a:endParaRPr>
        </a:p>
      </dgm:t>
    </dgm:pt>
    <dgm:pt modelId="{BB7A2A77-EBBD-403B-A0BA-81EAC05E1D33}">
      <dgm:prSet phldrT="[Text]"/>
      <dgm:spPr>
        <a:xfrm>
          <a:off x="1138906" y="1234991"/>
          <a:ext cx="689371" cy="344685"/>
        </a:xfrm>
        <a:prstGeom prst="roundRect">
          <a:avLst>
            <a:gd name="adj" fmla="val 10000"/>
          </a:avLst>
        </a:prstGeom>
        <a:solidFill>
          <a:srgbClr val="54A021">
            <a:hueOff val="0"/>
            <a:satOff val="0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s-CO" b="1" dirty="0">
              <a:solidFill>
                <a:sysClr val="window" lastClr="FFFFFF"/>
              </a:solidFill>
              <a:latin typeface="Trebuchet MS" panose="020B0603020202020204"/>
              <a:ea typeface="+mn-ea"/>
              <a:cs typeface="+mn-cs"/>
            </a:rPr>
            <a:t>Individuo</a:t>
          </a:r>
        </a:p>
      </dgm:t>
    </dgm:pt>
    <dgm:pt modelId="{81B38C12-DF11-47BE-B80A-FE3D1FDFE705}" type="parTrans" cxnId="{CDD4B917-01BD-4E78-A352-F94D0D1FF180}">
      <dgm:prSet/>
      <dgm:spPr/>
      <dgm:t>
        <a:bodyPr/>
        <a:lstStyle/>
        <a:p>
          <a:endParaRPr lang="es-CO" b="1"/>
        </a:p>
      </dgm:t>
    </dgm:pt>
    <dgm:pt modelId="{DCEDE8EA-F1F9-4E68-846E-C95058E269EF}" type="sibTrans" cxnId="{CDD4B917-01BD-4E78-A352-F94D0D1FF180}">
      <dgm:prSet/>
      <dgm:spPr>
        <a:xfrm rot="10800000">
          <a:off x="734795" y="1347014"/>
          <a:ext cx="359209" cy="120640"/>
        </a:xfrm>
        <a:prstGeom prst="leftRightArrow">
          <a:avLst>
            <a:gd name="adj1" fmla="val 60000"/>
            <a:gd name="adj2" fmla="val 50000"/>
          </a:avLst>
        </a:prstGeom>
        <a:solidFill>
          <a:srgbClr val="54A02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s-CO" b="1" dirty="0">
            <a:solidFill>
              <a:sysClr val="window" lastClr="FFFFFF"/>
            </a:solidFill>
            <a:latin typeface="Trebuchet MS" panose="020B0603020202020204"/>
            <a:ea typeface="+mn-ea"/>
            <a:cs typeface="+mn-cs"/>
          </a:endParaRPr>
        </a:p>
      </dgm:t>
    </dgm:pt>
    <dgm:pt modelId="{189D756B-B222-45D9-AAD7-CA58332F1BCC}">
      <dgm:prSet phldrT="[Text]"/>
      <dgm:spPr>
        <a:xfrm>
          <a:off x="522" y="1234991"/>
          <a:ext cx="689371" cy="344685"/>
        </a:xfrm>
        <a:prstGeom prst="roundRect">
          <a:avLst>
            <a:gd name="adj" fmla="val 10000"/>
          </a:avLst>
        </a:prstGeom>
        <a:solidFill>
          <a:srgbClr val="54A021">
            <a:hueOff val="0"/>
            <a:satOff val="0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s-CO" b="1" dirty="0">
              <a:solidFill>
                <a:sysClr val="window" lastClr="FFFFFF"/>
              </a:solidFill>
              <a:latin typeface="Trebuchet MS" panose="020B0603020202020204"/>
              <a:ea typeface="+mn-ea"/>
              <a:cs typeface="+mn-cs"/>
            </a:rPr>
            <a:t>Comunidad</a:t>
          </a:r>
        </a:p>
      </dgm:t>
    </dgm:pt>
    <dgm:pt modelId="{FCFFBC01-7E82-4712-97D9-7AD3CF9E1197}" type="parTrans" cxnId="{87702321-6F80-4399-868C-9E885AA627D6}">
      <dgm:prSet/>
      <dgm:spPr/>
      <dgm:t>
        <a:bodyPr/>
        <a:lstStyle/>
        <a:p>
          <a:endParaRPr lang="es-CO" b="1"/>
        </a:p>
      </dgm:t>
    </dgm:pt>
    <dgm:pt modelId="{CA8AEDC1-814A-43C4-BCAB-8406669FB109}" type="sibTrans" cxnId="{87702321-6F80-4399-868C-9E885AA627D6}">
      <dgm:prSet/>
      <dgm:spPr>
        <a:xfrm rot="18000000">
          <a:off x="450199" y="854079"/>
          <a:ext cx="359209" cy="120640"/>
        </a:xfrm>
        <a:prstGeom prst="leftRightArrow">
          <a:avLst>
            <a:gd name="adj1" fmla="val 60000"/>
            <a:gd name="adj2" fmla="val 50000"/>
          </a:avLst>
        </a:prstGeom>
        <a:solidFill>
          <a:srgbClr val="54A02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s-CO" b="1" dirty="0">
            <a:solidFill>
              <a:sysClr val="window" lastClr="FFFFFF"/>
            </a:solidFill>
            <a:latin typeface="Trebuchet MS" panose="020B0603020202020204"/>
            <a:ea typeface="+mn-ea"/>
            <a:cs typeface="+mn-cs"/>
          </a:endParaRPr>
        </a:p>
      </dgm:t>
    </dgm:pt>
    <dgm:pt modelId="{6535CC21-6D6E-437A-8FBC-9883341DE4FE}" type="pres">
      <dgm:prSet presAssocID="{D32D8E48-11D6-495D-A69B-66501C513C40}" presName="Name0" presStyleCnt="0">
        <dgm:presLayoutVars>
          <dgm:dir/>
          <dgm:resizeHandles val="exact"/>
        </dgm:presLayoutVars>
      </dgm:prSet>
      <dgm:spPr/>
    </dgm:pt>
    <dgm:pt modelId="{B1B985B4-7B03-4B9F-A206-0E49517DB0D2}" type="pres">
      <dgm:prSet presAssocID="{05362CBC-0986-46FB-B79F-E26E338CEC20}" presName="node" presStyleLbl="node1" presStyleIdx="0" presStyleCnt="3">
        <dgm:presLayoutVars>
          <dgm:bulletEnabled val="1"/>
        </dgm:presLayoutVars>
      </dgm:prSet>
      <dgm:spPr/>
    </dgm:pt>
    <dgm:pt modelId="{661DADAE-5ABA-45B2-8CE0-6966971626C1}" type="pres">
      <dgm:prSet presAssocID="{EB93A669-DFB5-456F-9981-3AB2BB5DAD82}" presName="sibTrans" presStyleLbl="sibTrans2D1" presStyleIdx="0" presStyleCnt="3"/>
      <dgm:spPr/>
    </dgm:pt>
    <dgm:pt modelId="{C3F62682-BBCB-4B13-B496-23AF36A16D40}" type="pres">
      <dgm:prSet presAssocID="{EB93A669-DFB5-456F-9981-3AB2BB5DAD82}" presName="connectorText" presStyleLbl="sibTrans2D1" presStyleIdx="0" presStyleCnt="3"/>
      <dgm:spPr/>
    </dgm:pt>
    <dgm:pt modelId="{3214929D-543F-43D7-AF3F-15F701B8ED95}" type="pres">
      <dgm:prSet presAssocID="{BB7A2A77-EBBD-403B-A0BA-81EAC05E1D33}" presName="node" presStyleLbl="node1" presStyleIdx="1" presStyleCnt="3">
        <dgm:presLayoutVars>
          <dgm:bulletEnabled val="1"/>
        </dgm:presLayoutVars>
      </dgm:prSet>
      <dgm:spPr/>
    </dgm:pt>
    <dgm:pt modelId="{046C87B8-C302-4B4B-A802-8826A48EA1DE}" type="pres">
      <dgm:prSet presAssocID="{DCEDE8EA-F1F9-4E68-846E-C95058E269EF}" presName="sibTrans" presStyleLbl="sibTrans2D1" presStyleIdx="1" presStyleCnt="3"/>
      <dgm:spPr/>
    </dgm:pt>
    <dgm:pt modelId="{910660D5-5D59-4D96-A8A2-FBAB59DEA0CA}" type="pres">
      <dgm:prSet presAssocID="{DCEDE8EA-F1F9-4E68-846E-C95058E269EF}" presName="connectorText" presStyleLbl="sibTrans2D1" presStyleIdx="1" presStyleCnt="3"/>
      <dgm:spPr/>
    </dgm:pt>
    <dgm:pt modelId="{B3A9E549-3477-489C-9CF1-551C68642D26}" type="pres">
      <dgm:prSet presAssocID="{189D756B-B222-45D9-AAD7-CA58332F1BCC}" presName="node" presStyleLbl="node1" presStyleIdx="2" presStyleCnt="3">
        <dgm:presLayoutVars>
          <dgm:bulletEnabled val="1"/>
        </dgm:presLayoutVars>
      </dgm:prSet>
      <dgm:spPr/>
    </dgm:pt>
    <dgm:pt modelId="{E9ECDEDC-CCDF-45DD-9344-21E683406E34}" type="pres">
      <dgm:prSet presAssocID="{CA8AEDC1-814A-43C4-BCAB-8406669FB109}" presName="sibTrans" presStyleLbl="sibTrans2D1" presStyleIdx="2" presStyleCnt="3"/>
      <dgm:spPr/>
    </dgm:pt>
    <dgm:pt modelId="{16500A68-1F17-4588-86F9-F7CF99D8CCA1}" type="pres">
      <dgm:prSet presAssocID="{CA8AEDC1-814A-43C4-BCAB-8406669FB109}" presName="connectorText" presStyleLbl="sibTrans2D1" presStyleIdx="2" presStyleCnt="3"/>
      <dgm:spPr/>
    </dgm:pt>
  </dgm:ptLst>
  <dgm:cxnLst>
    <dgm:cxn modelId="{CDD4B917-01BD-4E78-A352-F94D0D1FF180}" srcId="{D32D8E48-11D6-495D-A69B-66501C513C40}" destId="{BB7A2A77-EBBD-403B-A0BA-81EAC05E1D33}" srcOrd="1" destOrd="0" parTransId="{81B38C12-DF11-47BE-B80A-FE3D1FDFE705}" sibTransId="{DCEDE8EA-F1F9-4E68-846E-C95058E269EF}"/>
    <dgm:cxn modelId="{87702321-6F80-4399-868C-9E885AA627D6}" srcId="{D32D8E48-11D6-495D-A69B-66501C513C40}" destId="{189D756B-B222-45D9-AAD7-CA58332F1BCC}" srcOrd="2" destOrd="0" parTransId="{FCFFBC01-7E82-4712-97D9-7AD3CF9E1197}" sibTransId="{CA8AEDC1-814A-43C4-BCAB-8406669FB109}"/>
    <dgm:cxn modelId="{7D9D5134-1E65-41EB-AA7A-49699E719B94}" type="presOf" srcId="{EB93A669-DFB5-456F-9981-3AB2BB5DAD82}" destId="{661DADAE-5ABA-45B2-8CE0-6966971626C1}" srcOrd="0" destOrd="0" presId="urn:microsoft.com/office/officeart/2005/8/layout/cycle7"/>
    <dgm:cxn modelId="{27669337-3EA3-4414-B211-50706B088965}" type="presOf" srcId="{DCEDE8EA-F1F9-4E68-846E-C95058E269EF}" destId="{046C87B8-C302-4B4B-A802-8826A48EA1DE}" srcOrd="0" destOrd="0" presId="urn:microsoft.com/office/officeart/2005/8/layout/cycle7"/>
    <dgm:cxn modelId="{E3CFAE5C-B871-483B-A0E1-AB60BFFB6C5E}" type="presOf" srcId="{EB93A669-DFB5-456F-9981-3AB2BB5DAD82}" destId="{C3F62682-BBCB-4B13-B496-23AF36A16D40}" srcOrd="1" destOrd="0" presId="urn:microsoft.com/office/officeart/2005/8/layout/cycle7"/>
    <dgm:cxn modelId="{DED7FE60-EB3E-4928-BA78-50D5B2EF0EA9}" type="presOf" srcId="{BB7A2A77-EBBD-403B-A0BA-81EAC05E1D33}" destId="{3214929D-543F-43D7-AF3F-15F701B8ED95}" srcOrd="0" destOrd="0" presId="urn:microsoft.com/office/officeart/2005/8/layout/cycle7"/>
    <dgm:cxn modelId="{6580ED49-FF59-4F5E-B654-4F1B375EB223}" type="presOf" srcId="{CA8AEDC1-814A-43C4-BCAB-8406669FB109}" destId="{E9ECDEDC-CCDF-45DD-9344-21E683406E34}" srcOrd="0" destOrd="0" presId="urn:microsoft.com/office/officeart/2005/8/layout/cycle7"/>
    <dgm:cxn modelId="{3C00714C-A44A-438F-9EB8-E63F5EBCC770}" type="presOf" srcId="{189D756B-B222-45D9-AAD7-CA58332F1BCC}" destId="{B3A9E549-3477-489C-9CF1-551C68642D26}" srcOrd="0" destOrd="0" presId="urn:microsoft.com/office/officeart/2005/8/layout/cycle7"/>
    <dgm:cxn modelId="{E4B56380-C8C1-418A-9268-19E1BE01B0E6}" type="presOf" srcId="{DCEDE8EA-F1F9-4E68-846E-C95058E269EF}" destId="{910660D5-5D59-4D96-A8A2-FBAB59DEA0CA}" srcOrd="1" destOrd="0" presId="urn:microsoft.com/office/officeart/2005/8/layout/cycle7"/>
    <dgm:cxn modelId="{C8BCC3D8-227B-4DEF-AF82-162E37C4CBE5}" type="presOf" srcId="{05362CBC-0986-46FB-B79F-E26E338CEC20}" destId="{B1B985B4-7B03-4B9F-A206-0E49517DB0D2}" srcOrd="0" destOrd="0" presId="urn:microsoft.com/office/officeart/2005/8/layout/cycle7"/>
    <dgm:cxn modelId="{E497A0E1-4CAF-40B2-B23F-290988FC5A4C}" type="presOf" srcId="{D32D8E48-11D6-495D-A69B-66501C513C40}" destId="{6535CC21-6D6E-437A-8FBC-9883341DE4FE}" srcOrd="0" destOrd="0" presId="urn:microsoft.com/office/officeart/2005/8/layout/cycle7"/>
    <dgm:cxn modelId="{93C9C2E4-3B09-4692-A4FD-C7FFDAB155CA}" srcId="{D32D8E48-11D6-495D-A69B-66501C513C40}" destId="{05362CBC-0986-46FB-B79F-E26E338CEC20}" srcOrd="0" destOrd="0" parTransId="{7DE47BFE-5E9F-4F90-BF1A-B86A4393B1CB}" sibTransId="{EB93A669-DFB5-456F-9981-3AB2BB5DAD82}"/>
    <dgm:cxn modelId="{FA4F80E8-755A-40B7-A91D-4183A3D10E74}" type="presOf" srcId="{CA8AEDC1-814A-43C4-BCAB-8406669FB109}" destId="{16500A68-1F17-4588-86F9-F7CF99D8CCA1}" srcOrd="1" destOrd="0" presId="urn:microsoft.com/office/officeart/2005/8/layout/cycle7"/>
    <dgm:cxn modelId="{A3FB0A8D-80DD-44B0-A19C-8AFC1E994EEE}" type="presParOf" srcId="{6535CC21-6D6E-437A-8FBC-9883341DE4FE}" destId="{B1B985B4-7B03-4B9F-A206-0E49517DB0D2}" srcOrd="0" destOrd="0" presId="urn:microsoft.com/office/officeart/2005/8/layout/cycle7"/>
    <dgm:cxn modelId="{8155F439-9385-468C-814F-6AD5076CF943}" type="presParOf" srcId="{6535CC21-6D6E-437A-8FBC-9883341DE4FE}" destId="{661DADAE-5ABA-45B2-8CE0-6966971626C1}" srcOrd="1" destOrd="0" presId="urn:microsoft.com/office/officeart/2005/8/layout/cycle7"/>
    <dgm:cxn modelId="{C00AD9DA-5116-4B7C-A409-813CC3B41460}" type="presParOf" srcId="{661DADAE-5ABA-45B2-8CE0-6966971626C1}" destId="{C3F62682-BBCB-4B13-B496-23AF36A16D40}" srcOrd="0" destOrd="0" presId="urn:microsoft.com/office/officeart/2005/8/layout/cycle7"/>
    <dgm:cxn modelId="{1F0C8B76-484A-4CDD-A560-89B508FE3A99}" type="presParOf" srcId="{6535CC21-6D6E-437A-8FBC-9883341DE4FE}" destId="{3214929D-543F-43D7-AF3F-15F701B8ED95}" srcOrd="2" destOrd="0" presId="urn:microsoft.com/office/officeart/2005/8/layout/cycle7"/>
    <dgm:cxn modelId="{FF460C88-B8BF-4F07-AFFD-7D5D4C3A0AD0}" type="presParOf" srcId="{6535CC21-6D6E-437A-8FBC-9883341DE4FE}" destId="{046C87B8-C302-4B4B-A802-8826A48EA1DE}" srcOrd="3" destOrd="0" presId="urn:microsoft.com/office/officeart/2005/8/layout/cycle7"/>
    <dgm:cxn modelId="{8214D1F3-A72F-478B-991C-9E56986A259D}" type="presParOf" srcId="{046C87B8-C302-4B4B-A802-8826A48EA1DE}" destId="{910660D5-5D59-4D96-A8A2-FBAB59DEA0CA}" srcOrd="0" destOrd="0" presId="urn:microsoft.com/office/officeart/2005/8/layout/cycle7"/>
    <dgm:cxn modelId="{4D6A1BA3-ACA1-457D-8A13-87C21E203DB4}" type="presParOf" srcId="{6535CC21-6D6E-437A-8FBC-9883341DE4FE}" destId="{B3A9E549-3477-489C-9CF1-551C68642D26}" srcOrd="4" destOrd="0" presId="urn:microsoft.com/office/officeart/2005/8/layout/cycle7"/>
    <dgm:cxn modelId="{97E1FF37-7EFF-4278-9DD4-F6BFF8317C81}" type="presParOf" srcId="{6535CC21-6D6E-437A-8FBC-9883341DE4FE}" destId="{E9ECDEDC-CCDF-45DD-9344-21E683406E34}" srcOrd="5" destOrd="0" presId="urn:microsoft.com/office/officeart/2005/8/layout/cycle7"/>
    <dgm:cxn modelId="{67C31828-C56F-4B2A-887A-A4294141DABB}" type="presParOf" srcId="{E9ECDEDC-CCDF-45DD-9344-21E683406E34}" destId="{16500A68-1F17-4588-86F9-F7CF99D8CCA1}" srcOrd="0" destOrd="0" presId="urn:microsoft.com/office/officeart/2005/8/layout/cycle7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3FA654-15AA-466A-A22E-6FC2DE7C0978}" type="doc">
      <dgm:prSet loTypeId="urn:microsoft.com/office/officeart/2005/8/layout/cycle7" loCatId="cycle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s-CO"/>
        </a:p>
      </dgm:t>
    </dgm:pt>
    <dgm:pt modelId="{C461F37A-BF42-417D-8CD5-A04469A3FA8D}">
      <dgm:prSet phldrT="[Text]" custT="1"/>
      <dgm:spPr/>
      <dgm:t>
        <a:bodyPr/>
        <a:lstStyle/>
        <a:p>
          <a:r>
            <a:rPr lang="es-CO" sz="1200" b="1" cap="small" baseline="0" dirty="0">
              <a:latin typeface="+mj-lt"/>
            </a:rPr>
            <a:t>Gobernabilidad</a:t>
          </a:r>
          <a:r>
            <a:rPr lang="es-CO" sz="1200" dirty="0">
              <a:latin typeface="+mj-lt"/>
            </a:rPr>
            <a:t>:</a:t>
          </a:r>
        </a:p>
        <a:p>
          <a:r>
            <a:rPr lang="es-CO" sz="1200" dirty="0">
              <a:latin typeface="+mj-lt"/>
            </a:rPr>
            <a:t>Capacidad para ejercer el poder en el territorio</a:t>
          </a:r>
        </a:p>
      </dgm:t>
    </dgm:pt>
    <dgm:pt modelId="{4B1471DF-DB6D-4CF9-B7BB-0A1AE81D03F4}" type="parTrans" cxnId="{910146A7-3E89-4688-B62E-7ED0BD4CA660}">
      <dgm:prSet/>
      <dgm:spPr/>
      <dgm:t>
        <a:bodyPr/>
        <a:lstStyle/>
        <a:p>
          <a:endParaRPr lang="es-CO" sz="1200">
            <a:latin typeface="+mj-lt"/>
          </a:endParaRPr>
        </a:p>
      </dgm:t>
    </dgm:pt>
    <dgm:pt modelId="{8E66F33D-7F14-4A2D-BC81-7E7D70C1D3C6}" type="sibTrans" cxnId="{910146A7-3E89-4688-B62E-7ED0BD4CA660}">
      <dgm:prSet custT="1"/>
      <dgm:spPr/>
      <dgm:t>
        <a:bodyPr/>
        <a:lstStyle/>
        <a:p>
          <a:endParaRPr lang="es-CO" sz="1200" dirty="0">
            <a:latin typeface="+mj-lt"/>
          </a:endParaRPr>
        </a:p>
      </dgm:t>
    </dgm:pt>
    <dgm:pt modelId="{4A3AE0A0-D190-4CD1-B551-6C03CE022504}">
      <dgm:prSet phldrT="[Text]" custT="1"/>
      <dgm:spPr/>
      <dgm:t>
        <a:bodyPr/>
        <a:lstStyle/>
        <a:p>
          <a:r>
            <a:rPr lang="es-CO" sz="1200" b="1" cap="small" baseline="0" dirty="0">
              <a:latin typeface="+mj-lt"/>
            </a:rPr>
            <a:t>Misionalidad</a:t>
          </a:r>
          <a:r>
            <a:rPr lang="es-CO" sz="1200" b="1" dirty="0">
              <a:latin typeface="+mj-lt"/>
            </a:rPr>
            <a:t>:</a:t>
          </a:r>
        </a:p>
        <a:p>
          <a:r>
            <a:rPr lang="es-CO" sz="1200" b="0" dirty="0">
              <a:latin typeface="+mj-lt"/>
            </a:rPr>
            <a:t>Goce de derechos por parte de la comunidad.</a:t>
          </a:r>
        </a:p>
      </dgm:t>
    </dgm:pt>
    <dgm:pt modelId="{CD9B136E-5CCB-43B9-884C-C6BEDACBD11C}" type="parTrans" cxnId="{B2CE1DE6-A44C-404E-BFA7-56B9ED44A9B4}">
      <dgm:prSet/>
      <dgm:spPr/>
      <dgm:t>
        <a:bodyPr/>
        <a:lstStyle/>
        <a:p>
          <a:endParaRPr lang="es-CO" sz="1200">
            <a:latin typeface="+mj-lt"/>
          </a:endParaRPr>
        </a:p>
      </dgm:t>
    </dgm:pt>
    <dgm:pt modelId="{716EFA29-84FD-4938-8FFB-204E481BB3A2}" type="sibTrans" cxnId="{B2CE1DE6-A44C-404E-BFA7-56B9ED44A9B4}">
      <dgm:prSet custT="1"/>
      <dgm:spPr/>
      <dgm:t>
        <a:bodyPr/>
        <a:lstStyle/>
        <a:p>
          <a:endParaRPr lang="es-CO" sz="1200" dirty="0">
            <a:latin typeface="+mj-lt"/>
          </a:endParaRPr>
        </a:p>
      </dgm:t>
    </dgm:pt>
    <dgm:pt modelId="{C1273E94-039B-4AF1-8850-9BD8202B0EA8}">
      <dgm:prSet phldrT="[Text]" custT="1"/>
      <dgm:spPr/>
      <dgm:t>
        <a:bodyPr/>
        <a:lstStyle/>
        <a:p>
          <a:r>
            <a:rPr lang="es-CO" sz="1200" b="1" cap="small" baseline="0" dirty="0">
              <a:latin typeface="+mj-lt"/>
            </a:rPr>
            <a:t>Organizacional</a:t>
          </a:r>
          <a:endParaRPr lang="es-CO" sz="1200" dirty="0">
            <a:latin typeface="+mj-lt"/>
          </a:endParaRPr>
        </a:p>
        <a:p>
          <a:r>
            <a:rPr lang="es-CO" sz="1200" dirty="0">
              <a:latin typeface="+mj-lt"/>
            </a:rPr>
            <a:t>Capacidad de la organización para la administración de los recursos.</a:t>
          </a:r>
        </a:p>
      </dgm:t>
    </dgm:pt>
    <dgm:pt modelId="{43BAEB98-8691-469A-8486-8B2BFE70E9B5}" type="parTrans" cxnId="{2AD41B52-23CE-4F9E-B15B-8EC7C0748B57}">
      <dgm:prSet/>
      <dgm:spPr/>
      <dgm:t>
        <a:bodyPr/>
        <a:lstStyle/>
        <a:p>
          <a:endParaRPr lang="es-CO" sz="1200">
            <a:latin typeface="+mj-lt"/>
          </a:endParaRPr>
        </a:p>
      </dgm:t>
    </dgm:pt>
    <dgm:pt modelId="{89517A30-1420-4DFC-8FAD-88C98E747F83}" type="sibTrans" cxnId="{2AD41B52-23CE-4F9E-B15B-8EC7C0748B57}">
      <dgm:prSet custT="1"/>
      <dgm:spPr/>
      <dgm:t>
        <a:bodyPr/>
        <a:lstStyle/>
        <a:p>
          <a:endParaRPr lang="es-CO" sz="1200" dirty="0">
            <a:latin typeface="+mj-lt"/>
          </a:endParaRPr>
        </a:p>
      </dgm:t>
    </dgm:pt>
    <dgm:pt modelId="{39CFB55A-603A-4DA7-9EE7-6D9ADD02D164}" type="pres">
      <dgm:prSet presAssocID="{673FA654-15AA-466A-A22E-6FC2DE7C0978}" presName="Name0" presStyleCnt="0">
        <dgm:presLayoutVars>
          <dgm:dir/>
          <dgm:resizeHandles val="exact"/>
        </dgm:presLayoutVars>
      </dgm:prSet>
      <dgm:spPr/>
    </dgm:pt>
    <dgm:pt modelId="{97639169-0374-4689-B12B-2525E49FB292}" type="pres">
      <dgm:prSet presAssocID="{C461F37A-BF42-417D-8CD5-A04469A3FA8D}" presName="node" presStyleLbl="node1" presStyleIdx="0" presStyleCnt="3" custScaleX="109285" custScaleY="121256" custRadScaleRad="94251" custRadScaleInc="640">
        <dgm:presLayoutVars>
          <dgm:bulletEnabled val="1"/>
        </dgm:presLayoutVars>
      </dgm:prSet>
      <dgm:spPr/>
    </dgm:pt>
    <dgm:pt modelId="{F42B448D-D81B-4B09-9247-0798C6B32EEE}" type="pres">
      <dgm:prSet presAssocID="{8E66F33D-7F14-4A2D-BC81-7E7D70C1D3C6}" presName="sibTrans" presStyleLbl="sibTrans2D1" presStyleIdx="0" presStyleCnt="3"/>
      <dgm:spPr/>
    </dgm:pt>
    <dgm:pt modelId="{FDA93194-A166-433D-9769-39DA4408F337}" type="pres">
      <dgm:prSet presAssocID="{8E66F33D-7F14-4A2D-BC81-7E7D70C1D3C6}" presName="connectorText" presStyleLbl="sibTrans2D1" presStyleIdx="0" presStyleCnt="3"/>
      <dgm:spPr/>
    </dgm:pt>
    <dgm:pt modelId="{5CFBBB16-F69E-4D71-A7D6-FEC2EDFE8963}" type="pres">
      <dgm:prSet presAssocID="{4A3AE0A0-D190-4CD1-B551-6C03CE022504}" presName="node" presStyleLbl="node1" presStyleIdx="1" presStyleCnt="3" custScaleX="111616" custScaleY="114907" custRadScaleRad="96348" custRadScaleInc="-5062">
        <dgm:presLayoutVars>
          <dgm:bulletEnabled val="1"/>
        </dgm:presLayoutVars>
      </dgm:prSet>
      <dgm:spPr/>
    </dgm:pt>
    <dgm:pt modelId="{72F0DA98-A1A3-43D4-959B-E05FA2E0EC48}" type="pres">
      <dgm:prSet presAssocID="{716EFA29-84FD-4938-8FFB-204E481BB3A2}" presName="sibTrans" presStyleLbl="sibTrans2D1" presStyleIdx="1" presStyleCnt="3"/>
      <dgm:spPr/>
    </dgm:pt>
    <dgm:pt modelId="{E039E99A-0FA4-4E70-A0CF-8A2094DA1919}" type="pres">
      <dgm:prSet presAssocID="{716EFA29-84FD-4938-8FFB-204E481BB3A2}" presName="connectorText" presStyleLbl="sibTrans2D1" presStyleIdx="1" presStyleCnt="3"/>
      <dgm:spPr/>
    </dgm:pt>
    <dgm:pt modelId="{BFCA07AA-B82B-4B83-AE47-DC88BC0CD87F}" type="pres">
      <dgm:prSet presAssocID="{C1273E94-039B-4AF1-8850-9BD8202B0EA8}" presName="node" presStyleLbl="node1" presStyleIdx="2" presStyleCnt="3" custScaleX="112346" custScaleY="127142" custRadScaleRad="97016" custRadScaleInc="5782">
        <dgm:presLayoutVars>
          <dgm:bulletEnabled val="1"/>
        </dgm:presLayoutVars>
      </dgm:prSet>
      <dgm:spPr/>
    </dgm:pt>
    <dgm:pt modelId="{E31B6397-1076-46ED-AF0C-89763656CE1A}" type="pres">
      <dgm:prSet presAssocID="{89517A30-1420-4DFC-8FAD-88C98E747F83}" presName="sibTrans" presStyleLbl="sibTrans2D1" presStyleIdx="2" presStyleCnt="3"/>
      <dgm:spPr/>
    </dgm:pt>
    <dgm:pt modelId="{01DDEA15-B527-49E8-9502-0F2A78FFA1C6}" type="pres">
      <dgm:prSet presAssocID="{89517A30-1420-4DFC-8FAD-88C98E747F83}" presName="connectorText" presStyleLbl="sibTrans2D1" presStyleIdx="2" presStyleCnt="3"/>
      <dgm:spPr/>
    </dgm:pt>
  </dgm:ptLst>
  <dgm:cxnLst>
    <dgm:cxn modelId="{924D2321-A0E2-422D-B646-57474B70BA09}" type="presOf" srcId="{8E66F33D-7F14-4A2D-BC81-7E7D70C1D3C6}" destId="{F42B448D-D81B-4B09-9247-0798C6B32EEE}" srcOrd="0" destOrd="0" presId="urn:microsoft.com/office/officeart/2005/8/layout/cycle7"/>
    <dgm:cxn modelId="{D8AD3C21-A83E-4E30-8F3E-CD11DECFD740}" type="presOf" srcId="{C1273E94-039B-4AF1-8850-9BD8202B0EA8}" destId="{BFCA07AA-B82B-4B83-AE47-DC88BC0CD87F}" srcOrd="0" destOrd="0" presId="urn:microsoft.com/office/officeart/2005/8/layout/cycle7"/>
    <dgm:cxn modelId="{29E33B2F-C3CA-43D0-86CA-59607A45A00D}" type="presOf" srcId="{716EFA29-84FD-4938-8FFB-204E481BB3A2}" destId="{72F0DA98-A1A3-43D4-959B-E05FA2E0EC48}" srcOrd="0" destOrd="0" presId="urn:microsoft.com/office/officeart/2005/8/layout/cycle7"/>
    <dgm:cxn modelId="{3E872D42-B594-4C05-A5F1-815588612090}" type="presOf" srcId="{673FA654-15AA-466A-A22E-6FC2DE7C0978}" destId="{39CFB55A-603A-4DA7-9EE7-6D9ADD02D164}" srcOrd="0" destOrd="0" presId="urn:microsoft.com/office/officeart/2005/8/layout/cycle7"/>
    <dgm:cxn modelId="{8615304C-B113-48AC-860E-E8F5F0328D24}" type="presOf" srcId="{C461F37A-BF42-417D-8CD5-A04469A3FA8D}" destId="{97639169-0374-4689-B12B-2525E49FB292}" srcOrd="0" destOrd="0" presId="urn:microsoft.com/office/officeart/2005/8/layout/cycle7"/>
    <dgm:cxn modelId="{350B364F-C134-4E7A-8DC3-F80FC47304B3}" type="presOf" srcId="{716EFA29-84FD-4938-8FFB-204E481BB3A2}" destId="{E039E99A-0FA4-4E70-A0CF-8A2094DA1919}" srcOrd="1" destOrd="0" presId="urn:microsoft.com/office/officeart/2005/8/layout/cycle7"/>
    <dgm:cxn modelId="{2AD41B52-23CE-4F9E-B15B-8EC7C0748B57}" srcId="{673FA654-15AA-466A-A22E-6FC2DE7C0978}" destId="{C1273E94-039B-4AF1-8850-9BD8202B0EA8}" srcOrd="2" destOrd="0" parTransId="{43BAEB98-8691-469A-8486-8B2BFE70E9B5}" sibTransId="{89517A30-1420-4DFC-8FAD-88C98E747F83}"/>
    <dgm:cxn modelId="{68D62CA2-F40D-496F-AD75-C9A2BFD10CF7}" type="presOf" srcId="{8E66F33D-7F14-4A2D-BC81-7E7D70C1D3C6}" destId="{FDA93194-A166-433D-9769-39DA4408F337}" srcOrd="1" destOrd="0" presId="urn:microsoft.com/office/officeart/2005/8/layout/cycle7"/>
    <dgm:cxn modelId="{910146A7-3E89-4688-B62E-7ED0BD4CA660}" srcId="{673FA654-15AA-466A-A22E-6FC2DE7C0978}" destId="{C461F37A-BF42-417D-8CD5-A04469A3FA8D}" srcOrd="0" destOrd="0" parTransId="{4B1471DF-DB6D-4CF9-B7BB-0A1AE81D03F4}" sibTransId="{8E66F33D-7F14-4A2D-BC81-7E7D70C1D3C6}"/>
    <dgm:cxn modelId="{DEEC79AA-52E3-42E4-AD31-94C47CD4E8FC}" type="presOf" srcId="{4A3AE0A0-D190-4CD1-B551-6C03CE022504}" destId="{5CFBBB16-F69E-4D71-A7D6-FEC2EDFE8963}" srcOrd="0" destOrd="0" presId="urn:microsoft.com/office/officeart/2005/8/layout/cycle7"/>
    <dgm:cxn modelId="{5D7D82B0-70D2-4AE8-82E1-9C11381D2F65}" type="presOf" srcId="{89517A30-1420-4DFC-8FAD-88C98E747F83}" destId="{E31B6397-1076-46ED-AF0C-89763656CE1A}" srcOrd="0" destOrd="0" presId="urn:microsoft.com/office/officeart/2005/8/layout/cycle7"/>
    <dgm:cxn modelId="{B6907AD0-C7ED-41C2-B9A2-9F9AABD3B962}" type="presOf" srcId="{89517A30-1420-4DFC-8FAD-88C98E747F83}" destId="{01DDEA15-B527-49E8-9502-0F2A78FFA1C6}" srcOrd="1" destOrd="0" presId="urn:microsoft.com/office/officeart/2005/8/layout/cycle7"/>
    <dgm:cxn modelId="{B2CE1DE6-A44C-404E-BFA7-56B9ED44A9B4}" srcId="{673FA654-15AA-466A-A22E-6FC2DE7C0978}" destId="{4A3AE0A0-D190-4CD1-B551-6C03CE022504}" srcOrd="1" destOrd="0" parTransId="{CD9B136E-5CCB-43B9-884C-C6BEDACBD11C}" sibTransId="{716EFA29-84FD-4938-8FFB-204E481BB3A2}"/>
    <dgm:cxn modelId="{BC6EA31C-0B83-4008-AE22-F3F0A3FADF0C}" type="presParOf" srcId="{39CFB55A-603A-4DA7-9EE7-6D9ADD02D164}" destId="{97639169-0374-4689-B12B-2525E49FB292}" srcOrd="0" destOrd="0" presId="urn:microsoft.com/office/officeart/2005/8/layout/cycle7"/>
    <dgm:cxn modelId="{68C4521F-A9E2-46FA-820B-C3ADCDB5F840}" type="presParOf" srcId="{39CFB55A-603A-4DA7-9EE7-6D9ADD02D164}" destId="{F42B448D-D81B-4B09-9247-0798C6B32EEE}" srcOrd="1" destOrd="0" presId="urn:microsoft.com/office/officeart/2005/8/layout/cycle7"/>
    <dgm:cxn modelId="{AE4E212D-8A8D-49AE-926C-AA565763C316}" type="presParOf" srcId="{F42B448D-D81B-4B09-9247-0798C6B32EEE}" destId="{FDA93194-A166-433D-9769-39DA4408F337}" srcOrd="0" destOrd="0" presId="urn:microsoft.com/office/officeart/2005/8/layout/cycle7"/>
    <dgm:cxn modelId="{ED4CE7B9-E215-41CC-9C40-2F9D0E03C1F0}" type="presParOf" srcId="{39CFB55A-603A-4DA7-9EE7-6D9ADD02D164}" destId="{5CFBBB16-F69E-4D71-A7D6-FEC2EDFE8963}" srcOrd="2" destOrd="0" presId="urn:microsoft.com/office/officeart/2005/8/layout/cycle7"/>
    <dgm:cxn modelId="{ECDD0217-D88B-43EF-AADA-E30B17FE51B7}" type="presParOf" srcId="{39CFB55A-603A-4DA7-9EE7-6D9ADD02D164}" destId="{72F0DA98-A1A3-43D4-959B-E05FA2E0EC48}" srcOrd="3" destOrd="0" presId="urn:microsoft.com/office/officeart/2005/8/layout/cycle7"/>
    <dgm:cxn modelId="{DFD6B2FD-000A-4A11-ACF8-AF37F5450C38}" type="presParOf" srcId="{72F0DA98-A1A3-43D4-959B-E05FA2E0EC48}" destId="{E039E99A-0FA4-4E70-A0CF-8A2094DA1919}" srcOrd="0" destOrd="0" presId="urn:microsoft.com/office/officeart/2005/8/layout/cycle7"/>
    <dgm:cxn modelId="{B64F9713-7F99-4B16-98E1-61B30773D7E6}" type="presParOf" srcId="{39CFB55A-603A-4DA7-9EE7-6D9ADD02D164}" destId="{BFCA07AA-B82B-4B83-AE47-DC88BC0CD87F}" srcOrd="4" destOrd="0" presId="urn:microsoft.com/office/officeart/2005/8/layout/cycle7"/>
    <dgm:cxn modelId="{39D4BB5E-010E-4E0C-B1D5-013C45E2AF07}" type="presParOf" srcId="{39CFB55A-603A-4DA7-9EE7-6D9ADD02D164}" destId="{E31B6397-1076-46ED-AF0C-89763656CE1A}" srcOrd="5" destOrd="0" presId="urn:microsoft.com/office/officeart/2005/8/layout/cycle7"/>
    <dgm:cxn modelId="{A33DA89E-B988-48A0-B1EE-CB83C65DEE6A}" type="presParOf" srcId="{E31B6397-1076-46ED-AF0C-89763656CE1A}" destId="{01DDEA15-B527-49E8-9502-0F2A78FFA1C6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05E39-7874-49F9-B80D-2CAB99672853}">
      <dsp:nvSpPr>
        <dsp:cNvPr id="0" name=""/>
        <dsp:cNvSpPr/>
      </dsp:nvSpPr>
      <dsp:spPr>
        <a:xfrm rot="5400000">
          <a:off x="6463741" y="-3657153"/>
          <a:ext cx="610582" cy="803145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kern="1200" dirty="0">
              <a:latin typeface="+mj-lt"/>
              <a:ea typeface="Verdana" panose="020B0604030504040204" pitchFamily="34" charset="0"/>
            </a:rPr>
            <a:t>Está asociado a la responsabilidad política y de gestión de las competencias. Este está intrínseco a la misionalidad del ente territorial.</a:t>
          </a:r>
        </a:p>
      </dsp:txBody>
      <dsp:txXfrm rot="-5400000">
        <a:off x="2753307" y="83087"/>
        <a:ext cx="8001644" cy="550970"/>
      </dsp:txXfrm>
    </dsp:sp>
    <dsp:sp modelId="{31461507-94C3-4DAC-AE19-FF92FF67286C}">
      <dsp:nvSpPr>
        <dsp:cNvPr id="0" name=""/>
        <dsp:cNvSpPr/>
      </dsp:nvSpPr>
      <dsp:spPr>
        <a:xfrm>
          <a:off x="0" y="0"/>
          <a:ext cx="2823203" cy="7160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latin typeface="+mj-lt"/>
              <a:ea typeface="Verdana" panose="020B0604030504040204" pitchFamily="34" charset="0"/>
            </a:rPr>
            <a:t>Prevalencia</a:t>
          </a:r>
        </a:p>
      </dsp:txBody>
      <dsp:txXfrm>
        <a:off x="34953" y="34953"/>
        <a:ext cx="2753297" cy="646108"/>
      </dsp:txXfrm>
    </dsp:sp>
    <dsp:sp modelId="{B5CF77C0-4888-4099-848D-1DAE73F5293B}">
      <dsp:nvSpPr>
        <dsp:cNvPr id="0" name=""/>
        <dsp:cNvSpPr/>
      </dsp:nvSpPr>
      <dsp:spPr>
        <a:xfrm rot="5400000">
          <a:off x="6427700" y="-2862539"/>
          <a:ext cx="682664" cy="803145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kern="1200" dirty="0">
              <a:latin typeface="+mj-lt"/>
              <a:ea typeface="Verdana" panose="020B0604030504040204" pitchFamily="34" charset="0"/>
            </a:rPr>
            <a:t>Se refiere a la capacidad de apoyar a un ente territorial en el desarrollo de una competencia PREVALENTE.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kern="1200" dirty="0">
              <a:latin typeface="+mj-lt"/>
              <a:ea typeface="Verdana" panose="020B0604030504040204" pitchFamily="34" charset="0"/>
            </a:rPr>
            <a:t>Es TEMPORAL y está condicionada a un plan de transferencia de capacidades.</a:t>
          </a:r>
        </a:p>
      </dsp:txBody>
      <dsp:txXfrm rot="-5400000">
        <a:off x="2753308" y="845178"/>
        <a:ext cx="7998125" cy="616014"/>
      </dsp:txXfrm>
    </dsp:sp>
    <dsp:sp modelId="{63905486-8D22-409B-BBFD-C04FD4DED449}">
      <dsp:nvSpPr>
        <dsp:cNvPr id="0" name=""/>
        <dsp:cNvSpPr/>
      </dsp:nvSpPr>
      <dsp:spPr>
        <a:xfrm>
          <a:off x="24123" y="785012"/>
          <a:ext cx="2823203" cy="7263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latin typeface="+mj-lt"/>
              <a:ea typeface="Verdana" panose="020B0604030504040204" pitchFamily="34" charset="0"/>
            </a:rPr>
            <a:t>Subsidiariedad</a:t>
          </a:r>
        </a:p>
      </dsp:txBody>
      <dsp:txXfrm>
        <a:off x="59578" y="820467"/>
        <a:ext cx="2752293" cy="655390"/>
      </dsp:txXfrm>
    </dsp:sp>
    <dsp:sp modelId="{EDFFF4DF-C7B6-1E4B-85C0-0C57E3F5A50E}">
      <dsp:nvSpPr>
        <dsp:cNvPr id="0" name=""/>
        <dsp:cNvSpPr/>
      </dsp:nvSpPr>
      <dsp:spPr>
        <a:xfrm rot="5400000">
          <a:off x="6476156" y="-2085976"/>
          <a:ext cx="585829" cy="803145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600" kern="1200" dirty="0">
              <a:latin typeface="+mj-lt"/>
              <a:ea typeface="Verdana" panose="020B0604030504040204" pitchFamily="34" charset="0"/>
            </a:rPr>
            <a:t>Priorizar soluciones eficaces a los problemas frente a otras opciones que pueden estar influidas, por ejemplo, por factores identitarios.</a:t>
          </a:r>
          <a:endParaRPr lang="es-CO" sz="1600" kern="1200" dirty="0">
            <a:latin typeface="+mj-lt"/>
            <a:ea typeface="Verdana" panose="020B0604030504040204" pitchFamily="34" charset="0"/>
          </a:endParaRPr>
        </a:p>
      </dsp:txBody>
      <dsp:txXfrm rot="-5400000">
        <a:off x="2753346" y="1665432"/>
        <a:ext cx="8002852" cy="528633"/>
      </dsp:txXfrm>
    </dsp:sp>
    <dsp:sp modelId="{383370B2-9A3F-D044-8C69-442C00E5A12A}">
      <dsp:nvSpPr>
        <dsp:cNvPr id="0" name=""/>
        <dsp:cNvSpPr/>
      </dsp:nvSpPr>
      <dsp:spPr>
        <a:xfrm>
          <a:off x="457" y="1558203"/>
          <a:ext cx="2823203" cy="7589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latin typeface="+mj-lt"/>
              <a:ea typeface="Verdana" panose="020B0604030504040204" pitchFamily="34" charset="0"/>
            </a:rPr>
            <a:t>Funcionalidad</a:t>
          </a:r>
        </a:p>
      </dsp:txBody>
      <dsp:txXfrm>
        <a:off x="37504" y="1595250"/>
        <a:ext cx="2749109" cy="684809"/>
      </dsp:txXfrm>
    </dsp:sp>
    <dsp:sp modelId="{A235E28D-F24A-4678-B4EE-25C8F3107820}">
      <dsp:nvSpPr>
        <dsp:cNvPr id="0" name=""/>
        <dsp:cNvSpPr/>
      </dsp:nvSpPr>
      <dsp:spPr>
        <a:xfrm rot="5400000">
          <a:off x="6433785" y="-1284231"/>
          <a:ext cx="614226" cy="803145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kern="1200" dirty="0">
              <a:latin typeface="+mj-lt"/>
              <a:ea typeface="Verdana" panose="020B0604030504040204" pitchFamily="34" charset="0"/>
            </a:rPr>
            <a:t>Se refiere a que los entes territoriales, acorde con su capacidad de gestión, han de ir asumiendo la prestación de sus competencias, sin que esto implique dejar de ejercerlas de manera prevalente.</a:t>
          </a:r>
        </a:p>
      </dsp:txBody>
      <dsp:txXfrm rot="-5400000">
        <a:off x="2725173" y="2454365"/>
        <a:ext cx="8001466" cy="554258"/>
      </dsp:txXfrm>
    </dsp:sp>
    <dsp:sp modelId="{5FC79FC0-E589-4109-8FCF-B9D91CF762B4}">
      <dsp:nvSpPr>
        <dsp:cNvPr id="0" name=""/>
        <dsp:cNvSpPr/>
      </dsp:nvSpPr>
      <dsp:spPr>
        <a:xfrm>
          <a:off x="457" y="2374769"/>
          <a:ext cx="2823203" cy="6933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latin typeface="+mj-lt"/>
              <a:ea typeface="Verdana" panose="020B0604030504040204" pitchFamily="34" charset="0"/>
            </a:rPr>
            <a:t>Gradualidad</a:t>
          </a:r>
        </a:p>
      </dsp:txBody>
      <dsp:txXfrm>
        <a:off x="34302" y="2408614"/>
        <a:ext cx="2755513" cy="625628"/>
      </dsp:txXfrm>
    </dsp:sp>
    <dsp:sp modelId="{5F3CBC1E-E258-104B-8BF8-606D8AEDAC7C}">
      <dsp:nvSpPr>
        <dsp:cNvPr id="0" name=""/>
        <dsp:cNvSpPr/>
      </dsp:nvSpPr>
      <dsp:spPr>
        <a:xfrm rot="5400000">
          <a:off x="6479740" y="-521355"/>
          <a:ext cx="522317" cy="803145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kern="1200" dirty="0">
              <a:latin typeface="+mj-lt"/>
              <a:ea typeface="Verdana" panose="020B0604030504040204" pitchFamily="34" charset="0"/>
            </a:rPr>
            <a:t> </a:t>
          </a:r>
          <a:r>
            <a:rPr lang="es-MX" sz="1600" kern="1200" dirty="0">
              <a:latin typeface="+mj-lt"/>
              <a:ea typeface="Verdana" panose="020B0604030504040204" pitchFamily="34" charset="0"/>
            </a:rPr>
            <a:t>Fomentar la innovación mediante espacios para la innovación subnacional y la experimentación simultánea de diferentes arreglos institucionales.</a:t>
          </a:r>
          <a:endParaRPr lang="es-CO" sz="1600" kern="1200" dirty="0">
            <a:latin typeface="+mj-lt"/>
            <a:ea typeface="Verdana" panose="020B0604030504040204" pitchFamily="34" charset="0"/>
          </a:endParaRPr>
        </a:p>
      </dsp:txBody>
      <dsp:txXfrm rot="-5400000">
        <a:off x="2725174" y="3258708"/>
        <a:ext cx="8005953" cy="471323"/>
      </dsp:txXfrm>
    </dsp:sp>
    <dsp:sp modelId="{A3DD8777-DAD9-4D95-BB8D-5A31A93DBD36}">
      <dsp:nvSpPr>
        <dsp:cNvPr id="0" name=""/>
        <dsp:cNvSpPr/>
      </dsp:nvSpPr>
      <dsp:spPr>
        <a:xfrm>
          <a:off x="457" y="3125749"/>
          <a:ext cx="2823203" cy="71710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latin typeface="+mj-lt"/>
              <a:ea typeface="Verdana" panose="020B0604030504040204" pitchFamily="34" charset="0"/>
            </a:rPr>
            <a:t>Experimentación</a:t>
          </a:r>
        </a:p>
      </dsp:txBody>
      <dsp:txXfrm>
        <a:off x="35463" y="3160755"/>
        <a:ext cx="2753191" cy="647097"/>
      </dsp:txXfrm>
    </dsp:sp>
    <dsp:sp modelId="{40767F89-C1DD-491C-955D-FEB9C5F8A9E7}">
      <dsp:nvSpPr>
        <dsp:cNvPr id="0" name=""/>
        <dsp:cNvSpPr/>
      </dsp:nvSpPr>
      <dsp:spPr>
        <a:xfrm rot="5400000">
          <a:off x="6447612" y="307927"/>
          <a:ext cx="678060" cy="7913345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dirty="0"/>
            <a:t>incentivar que las ET, independiente de su competencia prevalente, velen por mejorar y </a:t>
          </a:r>
          <a:r>
            <a:rPr lang="es-ES_tradnl" sz="16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complementar</a:t>
          </a:r>
          <a:r>
            <a:rPr lang="es-ES_tradnl" sz="1600" kern="1200" dirty="0"/>
            <a:t> los bienes y servicios ofrecidos a sus sujetos.</a:t>
          </a:r>
          <a:endParaRPr lang="es-CO" sz="1600" kern="1200" dirty="0">
            <a:latin typeface="+mj-lt"/>
            <a:ea typeface="Verdana" panose="020B0604030504040204" pitchFamily="34" charset="0"/>
          </a:endParaRPr>
        </a:p>
      </dsp:txBody>
      <dsp:txXfrm rot="-5400000">
        <a:off x="2829970" y="3958669"/>
        <a:ext cx="7880245" cy="611860"/>
      </dsp:txXfrm>
    </dsp:sp>
    <dsp:sp modelId="{C2898D1B-9D41-4859-9B66-03C908A690F6}">
      <dsp:nvSpPr>
        <dsp:cNvPr id="0" name=""/>
        <dsp:cNvSpPr/>
      </dsp:nvSpPr>
      <dsp:spPr>
        <a:xfrm>
          <a:off x="457" y="3900521"/>
          <a:ext cx="2829512" cy="728157"/>
        </a:xfrm>
        <a:prstGeom prst="round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70AD47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Verdana" panose="020B0604030504040204" pitchFamily="34" charset="0"/>
              <a:cs typeface="+mn-cs"/>
            </a:rPr>
            <a:t>Complementariedad</a:t>
          </a:r>
          <a:endParaRPr lang="es-CO" sz="18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Verdana" panose="020B0604030504040204" pitchFamily="34" charset="0"/>
            <a:cs typeface="+mn-cs"/>
          </a:endParaRPr>
        </a:p>
      </dsp:txBody>
      <dsp:txXfrm>
        <a:off x="36003" y="3936067"/>
        <a:ext cx="2758420" cy="657065"/>
      </dsp:txXfrm>
    </dsp:sp>
    <dsp:sp modelId="{477CE3DF-B653-4013-BD39-9C137517E7D5}">
      <dsp:nvSpPr>
        <dsp:cNvPr id="0" name=""/>
        <dsp:cNvSpPr/>
      </dsp:nvSpPr>
      <dsp:spPr>
        <a:xfrm rot="5400000">
          <a:off x="6448817" y="1150781"/>
          <a:ext cx="595128" cy="7776547"/>
        </a:xfrm>
        <a:prstGeom prst="round2Same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70AD47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ET tenga similares competencias en el mismo espacio territorial. Usado, solo en casos en los que los entes territoriales tengan muy bajas capacidades</a:t>
          </a:r>
          <a:r>
            <a:rPr lang="es-ES_tradnl" sz="1800" kern="1200" dirty="0"/>
            <a:t>.</a:t>
          </a:r>
          <a:endParaRPr lang="es-CO" sz="18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Verdana" panose="020B0604030504040204" pitchFamily="34" charset="0"/>
            <a:cs typeface="+mn-cs"/>
          </a:endParaRPr>
        </a:p>
      </dsp:txBody>
      <dsp:txXfrm rot="-5400000">
        <a:off x="2858108" y="4770542"/>
        <a:ext cx="7747495" cy="537024"/>
      </dsp:txXfrm>
    </dsp:sp>
    <dsp:sp modelId="{ECB78B35-B945-4217-9843-F6E302A1374C}">
      <dsp:nvSpPr>
        <dsp:cNvPr id="0" name=""/>
        <dsp:cNvSpPr/>
      </dsp:nvSpPr>
      <dsp:spPr>
        <a:xfrm>
          <a:off x="457" y="4686341"/>
          <a:ext cx="2857650" cy="705427"/>
        </a:xfrm>
        <a:prstGeom prst="round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70AD47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Verdana" panose="020B0604030504040204" pitchFamily="34" charset="0"/>
              <a:cs typeface="+mn-cs"/>
            </a:rPr>
            <a:t>Concurrencia</a:t>
          </a:r>
          <a:endParaRPr lang="es-CO" sz="18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Verdana" panose="020B0604030504040204" pitchFamily="34" charset="0"/>
            <a:cs typeface="+mn-cs"/>
          </a:endParaRPr>
        </a:p>
      </dsp:txBody>
      <dsp:txXfrm>
        <a:off x="34893" y="4720777"/>
        <a:ext cx="2788778" cy="6365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0E1CD9-7CD9-8C49-AAA7-77873594EB71}">
      <dsp:nvSpPr>
        <dsp:cNvPr id="0" name=""/>
        <dsp:cNvSpPr/>
      </dsp:nvSpPr>
      <dsp:spPr>
        <a:xfrm>
          <a:off x="3137" y="89877"/>
          <a:ext cx="3058869" cy="6912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Nación (L-1)</a:t>
          </a:r>
        </a:p>
      </dsp:txBody>
      <dsp:txXfrm>
        <a:off x="3137" y="89877"/>
        <a:ext cx="3058869" cy="691200"/>
      </dsp:txXfrm>
    </dsp:sp>
    <dsp:sp modelId="{4EF4C423-A9F8-804C-A9BA-A8B9D53FC91C}">
      <dsp:nvSpPr>
        <dsp:cNvPr id="0" name=""/>
        <dsp:cNvSpPr/>
      </dsp:nvSpPr>
      <dsp:spPr>
        <a:xfrm>
          <a:off x="57738" y="781077"/>
          <a:ext cx="3058869" cy="421529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Políticas de interés nacional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Dirección general de la economía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Seguridad y defensa nacional</a:t>
          </a:r>
        </a:p>
      </dsp:txBody>
      <dsp:txXfrm>
        <a:off x="57738" y="781077"/>
        <a:ext cx="3058869" cy="4215290"/>
      </dsp:txXfrm>
    </dsp:sp>
    <dsp:sp modelId="{96F76909-8A1E-104F-A07A-580DCC069341}">
      <dsp:nvSpPr>
        <dsp:cNvPr id="0" name=""/>
        <dsp:cNvSpPr/>
      </dsp:nvSpPr>
      <dsp:spPr>
        <a:xfrm>
          <a:off x="3490248" y="89877"/>
          <a:ext cx="3058869" cy="691200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254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Región (L2)</a:t>
          </a:r>
        </a:p>
      </dsp:txBody>
      <dsp:txXfrm>
        <a:off x="3490248" y="89877"/>
        <a:ext cx="3058869" cy="691200"/>
      </dsp:txXfrm>
    </dsp:sp>
    <dsp:sp modelId="{CDCC761B-AE21-F94E-8856-F993BD877385}">
      <dsp:nvSpPr>
        <dsp:cNvPr id="0" name=""/>
        <dsp:cNvSpPr/>
      </dsp:nvSpPr>
      <dsp:spPr>
        <a:xfrm>
          <a:off x="3490248" y="781077"/>
          <a:ext cx="3058869" cy="4215290"/>
        </a:xfrm>
        <a:prstGeom prst="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kern="1200" dirty="0"/>
            <a:t>Planeación estratégica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2400" kern="12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kern="1200" dirty="0"/>
            <a:t>Gestión coordinada en pro del desarrollo económico, social, ambiental, cultural y étnico</a:t>
          </a:r>
        </a:p>
        <a:p>
          <a:pPr marL="22860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ES" sz="2400" kern="1200" dirty="0"/>
        </a:p>
      </dsp:txBody>
      <dsp:txXfrm>
        <a:off x="3490248" y="781077"/>
        <a:ext cx="3058869" cy="4215290"/>
      </dsp:txXfrm>
    </dsp:sp>
    <dsp:sp modelId="{A1CB0DD5-543E-1F45-889B-2D06F83D09EF}">
      <dsp:nvSpPr>
        <dsp:cNvPr id="0" name=""/>
        <dsp:cNvSpPr/>
      </dsp:nvSpPr>
      <dsp:spPr>
        <a:xfrm>
          <a:off x="6977359" y="89877"/>
          <a:ext cx="3058869" cy="691200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254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Departamento (L2)</a:t>
          </a:r>
        </a:p>
      </dsp:txBody>
      <dsp:txXfrm>
        <a:off x="6977359" y="89877"/>
        <a:ext cx="3058869" cy="691200"/>
      </dsp:txXfrm>
    </dsp:sp>
    <dsp:sp modelId="{0B565ED1-8861-9946-B7FA-BEB3125C4E1F}">
      <dsp:nvSpPr>
        <dsp:cNvPr id="0" name=""/>
        <dsp:cNvSpPr/>
      </dsp:nvSpPr>
      <dsp:spPr>
        <a:xfrm>
          <a:off x="6980496" y="781077"/>
          <a:ext cx="3058869" cy="4215290"/>
        </a:xfrm>
        <a:prstGeom prst="rect">
          <a:avLst/>
        </a:prstGeom>
        <a:solidFill>
          <a:schemeClr val="accent5">
            <a:tint val="40000"/>
            <a:alpha val="90000"/>
            <a:hueOff val="-6739761"/>
            <a:satOff val="-22832"/>
            <a:lumOff val="-292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6739761"/>
              <a:satOff val="-22832"/>
              <a:lumOff val="-29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2400" kern="1200" dirty="0"/>
            <a:t>En resultados</a:t>
          </a: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kern="1200" dirty="0"/>
            <a:t>1.Mejorar la productividad y competitividad departamental</a:t>
          </a: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kern="1200" dirty="0"/>
            <a:t>2.Reducción del desempleo</a:t>
          </a: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kern="1200" dirty="0"/>
            <a:t>3.Educación superior y educación para el trabajo </a:t>
          </a:r>
        </a:p>
      </dsp:txBody>
      <dsp:txXfrm>
        <a:off x="6980496" y="781077"/>
        <a:ext cx="3058869" cy="42152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0E1CD9-7CD9-8C49-AAA7-77873594EB71}">
      <dsp:nvSpPr>
        <dsp:cNvPr id="0" name=""/>
        <dsp:cNvSpPr/>
      </dsp:nvSpPr>
      <dsp:spPr>
        <a:xfrm>
          <a:off x="42" y="8065"/>
          <a:ext cx="4079298" cy="14757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Supramunicipales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Áreas metropolitanas/Provincias (L-3)</a:t>
          </a:r>
        </a:p>
      </dsp:txBody>
      <dsp:txXfrm>
        <a:off x="42" y="8065"/>
        <a:ext cx="4079298" cy="1475763"/>
      </dsp:txXfrm>
    </dsp:sp>
    <dsp:sp modelId="{4EF4C423-A9F8-804C-A9BA-A8B9D53FC91C}">
      <dsp:nvSpPr>
        <dsp:cNvPr id="0" name=""/>
        <dsp:cNvSpPr/>
      </dsp:nvSpPr>
      <dsp:spPr>
        <a:xfrm>
          <a:off x="42" y="1483829"/>
          <a:ext cx="4079298" cy="415936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b="0" kern="1200" dirty="0"/>
            <a:t>Ordenamiento alrededor del  agua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b="0" kern="1200" dirty="0"/>
            <a:t>Agropecuario y desarrollo rural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b="0" kern="1200" dirty="0"/>
            <a:t>Educación para el trabajo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b="0" kern="1200" dirty="0"/>
            <a:t>Salud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b="0" kern="1200" dirty="0"/>
            <a:t>Infraestructura vial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b="0" kern="1200" dirty="0"/>
            <a:t>Medio ambiente y gestión del riesgo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b="0" kern="1200" dirty="0"/>
            <a:t>Servicios públicos</a:t>
          </a:r>
        </a:p>
      </dsp:txBody>
      <dsp:txXfrm>
        <a:off x="42" y="1483829"/>
        <a:ext cx="4079298" cy="4159361"/>
      </dsp:txXfrm>
    </dsp:sp>
    <dsp:sp modelId="{96F76909-8A1E-104F-A07A-580DCC069341}">
      <dsp:nvSpPr>
        <dsp:cNvPr id="0" name=""/>
        <dsp:cNvSpPr/>
      </dsp:nvSpPr>
      <dsp:spPr>
        <a:xfrm>
          <a:off x="4650443" y="8065"/>
          <a:ext cx="4079298" cy="1475763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254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Local (Distritos/ Ciudades capitales/municipios) (L4)</a:t>
          </a:r>
        </a:p>
      </dsp:txBody>
      <dsp:txXfrm>
        <a:off x="4650443" y="8065"/>
        <a:ext cx="4079298" cy="1475763"/>
      </dsp:txXfrm>
    </dsp:sp>
    <dsp:sp modelId="{CDCC761B-AE21-F94E-8856-F993BD877385}">
      <dsp:nvSpPr>
        <dsp:cNvPr id="0" name=""/>
        <dsp:cNvSpPr/>
      </dsp:nvSpPr>
      <dsp:spPr>
        <a:xfrm>
          <a:off x="4650443" y="1483829"/>
          <a:ext cx="4079298" cy="4159361"/>
        </a:xfrm>
        <a:prstGeom prst="rect">
          <a:avLst/>
        </a:prstGeom>
        <a:solidFill>
          <a:schemeClr val="accent5">
            <a:tint val="40000"/>
            <a:alpha val="90000"/>
            <a:hueOff val="-6739761"/>
            <a:satOff val="-22832"/>
            <a:lumOff val="-292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6739761"/>
              <a:satOff val="-22832"/>
              <a:lumOff val="-29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b="0" kern="1200" dirty="0"/>
            <a:t>Superación de la pobreza</a:t>
          </a:r>
        </a:p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b="0" kern="1200" dirty="0"/>
            <a:t>Derecho a la alimentación</a:t>
          </a:r>
        </a:p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b="0" kern="1200" dirty="0"/>
            <a:t>Calidad de agua, alcantarillado y vivienda</a:t>
          </a:r>
        </a:p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b="0" kern="1200" dirty="0"/>
            <a:t>Educación, nutrición y apoyo de niñas, niños, adolescentes y jóvenes</a:t>
          </a:r>
        </a:p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b="0" kern="1200" dirty="0"/>
            <a:t>Atención en salud</a:t>
          </a:r>
        </a:p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b="0" kern="1200" dirty="0"/>
            <a:t>Transición educativa de un grado a otro</a:t>
          </a:r>
        </a:p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b="0" kern="1200" dirty="0"/>
            <a:t>Sostenibilidad fiscal</a:t>
          </a:r>
        </a:p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2200" kern="1200" dirty="0"/>
        </a:p>
      </dsp:txBody>
      <dsp:txXfrm>
        <a:off x="4650443" y="1483829"/>
        <a:ext cx="4079298" cy="41593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B985B4-7B03-4B9F-A206-0E49517DB0D2}">
      <dsp:nvSpPr>
        <dsp:cNvPr id="0" name=""/>
        <dsp:cNvSpPr/>
      </dsp:nvSpPr>
      <dsp:spPr>
        <a:xfrm>
          <a:off x="798578" y="42955"/>
          <a:ext cx="966305" cy="483152"/>
        </a:xfrm>
        <a:prstGeom prst="roundRect">
          <a:avLst>
            <a:gd name="adj" fmla="val 10000"/>
          </a:avLst>
        </a:prstGeom>
        <a:solidFill>
          <a:srgbClr val="54A021">
            <a:hueOff val="0"/>
            <a:satOff val="0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solidFill>
                <a:sysClr val="window" lastClr="FFFFFF"/>
              </a:solidFill>
              <a:latin typeface="Trebuchet MS" panose="020B0603020202020204"/>
              <a:ea typeface="+mn-ea"/>
              <a:cs typeface="+mn-cs"/>
            </a:rPr>
            <a:t>Territorio</a:t>
          </a:r>
        </a:p>
      </dsp:txBody>
      <dsp:txXfrm>
        <a:off x="812729" y="57106"/>
        <a:ext cx="938003" cy="454850"/>
      </dsp:txXfrm>
    </dsp:sp>
    <dsp:sp modelId="{661DADAE-5ABA-45B2-8CE0-6966971626C1}">
      <dsp:nvSpPr>
        <dsp:cNvPr id="0" name=""/>
        <dsp:cNvSpPr/>
      </dsp:nvSpPr>
      <dsp:spPr>
        <a:xfrm rot="3600000">
          <a:off x="1428798" y="891226"/>
          <a:ext cx="504048" cy="169103"/>
        </a:xfrm>
        <a:prstGeom prst="leftRightArrow">
          <a:avLst>
            <a:gd name="adj1" fmla="val 60000"/>
            <a:gd name="adj2" fmla="val 50000"/>
          </a:avLst>
        </a:prstGeom>
        <a:solidFill>
          <a:srgbClr val="54A02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b="1" kern="1200" dirty="0">
            <a:solidFill>
              <a:sysClr val="window" lastClr="FFFFFF"/>
            </a:solidFill>
            <a:latin typeface="Trebuchet MS" panose="020B0603020202020204"/>
            <a:ea typeface="+mn-ea"/>
            <a:cs typeface="+mn-cs"/>
          </a:endParaRPr>
        </a:p>
      </dsp:txBody>
      <dsp:txXfrm>
        <a:off x="1479529" y="925047"/>
        <a:ext cx="402586" cy="101461"/>
      </dsp:txXfrm>
    </dsp:sp>
    <dsp:sp modelId="{3214929D-543F-43D7-AF3F-15F701B8ED95}">
      <dsp:nvSpPr>
        <dsp:cNvPr id="0" name=""/>
        <dsp:cNvSpPr/>
      </dsp:nvSpPr>
      <dsp:spPr>
        <a:xfrm>
          <a:off x="1596761" y="1425448"/>
          <a:ext cx="966305" cy="483152"/>
        </a:xfrm>
        <a:prstGeom prst="roundRect">
          <a:avLst>
            <a:gd name="adj" fmla="val 10000"/>
          </a:avLst>
        </a:prstGeom>
        <a:solidFill>
          <a:srgbClr val="54A021">
            <a:hueOff val="0"/>
            <a:satOff val="0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solidFill>
                <a:sysClr val="window" lastClr="FFFFFF"/>
              </a:solidFill>
              <a:latin typeface="Trebuchet MS" panose="020B0603020202020204"/>
              <a:ea typeface="+mn-ea"/>
              <a:cs typeface="+mn-cs"/>
            </a:rPr>
            <a:t>Individuo</a:t>
          </a:r>
        </a:p>
      </dsp:txBody>
      <dsp:txXfrm>
        <a:off x="1610912" y="1439599"/>
        <a:ext cx="938003" cy="454850"/>
      </dsp:txXfrm>
    </dsp:sp>
    <dsp:sp modelId="{046C87B8-C302-4B4B-A802-8826A48EA1DE}">
      <dsp:nvSpPr>
        <dsp:cNvPr id="0" name=""/>
        <dsp:cNvSpPr/>
      </dsp:nvSpPr>
      <dsp:spPr>
        <a:xfrm rot="10800000">
          <a:off x="1029706" y="1582472"/>
          <a:ext cx="504048" cy="169103"/>
        </a:xfrm>
        <a:prstGeom prst="leftRightArrow">
          <a:avLst>
            <a:gd name="adj1" fmla="val 60000"/>
            <a:gd name="adj2" fmla="val 50000"/>
          </a:avLst>
        </a:prstGeom>
        <a:solidFill>
          <a:srgbClr val="54A02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b="1" kern="1200" dirty="0">
            <a:solidFill>
              <a:sysClr val="window" lastClr="FFFFFF"/>
            </a:solidFill>
            <a:latin typeface="Trebuchet MS" panose="020B0603020202020204"/>
            <a:ea typeface="+mn-ea"/>
            <a:cs typeface="+mn-cs"/>
          </a:endParaRPr>
        </a:p>
      </dsp:txBody>
      <dsp:txXfrm rot="10800000">
        <a:off x="1080437" y="1616293"/>
        <a:ext cx="402586" cy="101461"/>
      </dsp:txXfrm>
    </dsp:sp>
    <dsp:sp modelId="{B3A9E549-3477-489C-9CF1-551C68642D26}">
      <dsp:nvSpPr>
        <dsp:cNvPr id="0" name=""/>
        <dsp:cNvSpPr/>
      </dsp:nvSpPr>
      <dsp:spPr>
        <a:xfrm>
          <a:off x="395" y="1425448"/>
          <a:ext cx="966305" cy="483152"/>
        </a:xfrm>
        <a:prstGeom prst="roundRect">
          <a:avLst>
            <a:gd name="adj" fmla="val 10000"/>
          </a:avLst>
        </a:prstGeom>
        <a:solidFill>
          <a:srgbClr val="54A021">
            <a:hueOff val="0"/>
            <a:satOff val="0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solidFill>
                <a:sysClr val="window" lastClr="FFFFFF"/>
              </a:solidFill>
              <a:latin typeface="Trebuchet MS" panose="020B0603020202020204"/>
              <a:ea typeface="+mn-ea"/>
              <a:cs typeface="+mn-cs"/>
            </a:rPr>
            <a:t>Comunidad</a:t>
          </a:r>
        </a:p>
      </dsp:txBody>
      <dsp:txXfrm>
        <a:off x="14546" y="1439599"/>
        <a:ext cx="938003" cy="454850"/>
      </dsp:txXfrm>
    </dsp:sp>
    <dsp:sp modelId="{E9ECDEDC-CCDF-45DD-9344-21E683406E34}">
      <dsp:nvSpPr>
        <dsp:cNvPr id="0" name=""/>
        <dsp:cNvSpPr/>
      </dsp:nvSpPr>
      <dsp:spPr>
        <a:xfrm rot="18000000">
          <a:off x="630615" y="891226"/>
          <a:ext cx="504048" cy="169103"/>
        </a:xfrm>
        <a:prstGeom prst="leftRightArrow">
          <a:avLst>
            <a:gd name="adj1" fmla="val 60000"/>
            <a:gd name="adj2" fmla="val 50000"/>
          </a:avLst>
        </a:prstGeom>
        <a:solidFill>
          <a:srgbClr val="54A02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b="1" kern="1200" dirty="0">
            <a:solidFill>
              <a:sysClr val="window" lastClr="FFFFFF"/>
            </a:solidFill>
            <a:latin typeface="Trebuchet MS" panose="020B0603020202020204"/>
            <a:ea typeface="+mn-ea"/>
            <a:cs typeface="+mn-cs"/>
          </a:endParaRPr>
        </a:p>
      </dsp:txBody>
      <dsp:txXfrm>
        <a:off x="681346" y="925047"/>
        <a:ext cx="402586" cy="1014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639169-0374-4689-B12B-2525E49FB292}">
      <dsp:nvSpPr>
        <dsp:cNvPr id="0" name=""/>
        <dsp:cNvSpPr/>
      </dsp:nvSpPr>
      <dsp:spPr>
        <a:xfrm>
          <a:off x="1544491" y="460558"/>
          <a:ext cx="2142414" cy="118854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cap="small" baseline="0" dirty="0">
              <a:latin typeface="+mj-lt"/>
            </a:rPr>
            <a:t>Gobernabilidad</a:t>
          </a:r>
          <a:r>
            <a:rPr lang="es-CO" sz="1200" kern="1200" dirty="0">
              <a:latin typeface="+mj-lt"/>
            </a:rPr>
            <a:t>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 dirty="0">
              <a:latin typeface="+mj-lt"/>
            </a:rPr>
            <a:t>Capacidad para ejercer el poder en el territorio</a:t>
          </a:r>
        </a:p>
      </dsp:txBody>
      <dsp:txXfrm>
        <a:off x="1579302" y="495369"/>
        <a:ext cx="2072792" cy="1118924"/>
      </dsp:txXfrm>
    </dsp:sp>
    <dsp:sp modelId="{F42B448D-D81B-4B09-9247-0798C6B32EEE}">
      <dsp:nvSpPr>
        <dsp:cNvPr id="0" name=""/>
        <dsp:cNvSpPr/>
      </dsp:nvSpPr>
      <dsp:spPr>
        <a:xfrm rot="3497035">
          <a:off x="3010503" y="2188040"/>
          <a:ext cx="823052" cy="34306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200" kern="1200" dirty="0">
            <a:latin typeface="+mj-lt"/>
          </a:endParaRPr>
        </a:p>
      </dsp:txBody>
      <dsp:txXfrm>
        <a:off x="3113423" y="2256654"/>
        <a:ext cx="617212" cy="205840"/>
      </dsp:txXfrm>
    </dsp:sp>
    <dsp:sp modelId="{5CFBBB16-F69E-4D71-A7D6-FEC2EDFE8963}">
      <dsp:nvSpPr>
        <dsp:cNvPr id="0" name=""/>
        <dsp:cNvSpPr/>
      </dsp:nvSpPr>
      <dsp:spPr>
        <a:xfrm>
          <a:off x="3115076" y="3070044"/>
          <a:ext cx="2188111" cy="112631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cap="small" baseline="0" dirty="0">
              <a:latin typeface="+mj-lt"/>
            </a:rPr>
            <a:t>Misionalidad</a:t>
          </a:r>
          <a:r>
            <a:rPr lang="es-CO" sz="1200" b="1" kern="1200" dirty="0">
              <a:latin typeface="+mj-lt"/>
            </a:rPr>
            <a:t>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0" kern="1200" dirty="0">
              <a:latin typeface="+mj-lt"/>
            </a:rPr>
            <a:t>Goce de derechos por parte de la comunidad.</a:t>
          </a:r>
        </a:p>
      </dsp:txBody>
      <dsp:txXfrm>
        <a:off x="3148065" y="3103033"/>
        <a:ext cx="2122133" cy="1060335"/>
      </dsp:txXfrm>
    </dsp:sp>
    <dsp:sp modelId="{72F0DA98-A1A3-43D4-959B-E05FA2E0EC48}">
      <dsp:nvSpPr>
        <dsp:cNvPr id="0" name=""/>
        <dsp:cNvSpPr/>
      </dsp:nvSpPr>
      <dsp:spPr>
        <a:xfrm rot="10806983">
          <a:off x="2189142" y="3458399"/>
          <a:ext cx="823052" cy="34306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200" kern="1200" dirty="0">
            <a:latin typeface="+mj-lt"/>
          </a:endParaRPr>
        </a:p>
      </dsp:txBody>
      <dsp:txXfrm rot="10800000">
        <a:off x="2292062" y="3527013"/>
        <a:ext cx="617212" cy="205840"/>
      </dsp:txXfrm>
    </dsp:sp>
    <dsp:sp modelId="{BFCA07AA-B82B-4B83-AE47-DC88BC0CD87F}">
      <dsp:nvSpPr>
        <dsp:cNvPr id="0" name=""/>
        <dsp:cNvSpPr/>
      </dsp:nvSpPr>
      <dsp:spPr>
        <a:xfrm>
          <a:off x="-116159" y="3003531"/>
          <a:ext cx="2202422" cy="124624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cap="small" baseline="0" dirty="0">
              <a:latin typeface="+mj-lt"/>
            </a:rPr>
            <a:t>Organizacional</a:t>
          </a:r>
          <a:endParaRPr lang="es-CO" sz="1200" kern="1200" dirty="0">
            <a:latin typeface="+mj-lt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 dirty="0">
              <a:latin typeface="+mj-lt"/>
            </a:rPr>
            <a:t>Capacidad de la organización para la administración de los recursos.</a:t>
          </a:r>
        </a:p>
      </dsp:txBody>
      <dsp:txXfrm>
        <a:off x="-79658" y="3040032"/>
        <a:ext cx="2129420" cy="1173238"/>
      </dsp:txXfrm>
    </dsp:sp>
    <dsp:sp modelId="{E31B6397-1076-46ED-AF0C-89763656CE1A}">
      <dsp:nvSpPr>
        <dsp:cNvPr id="0" name=""/>
        <dsp:cNvSpPr/>
      </dsp:nvSpPr>
      <dsp:spPr>
        <a:xfrm rot="18142589">
          <a:off x="1397993" y="2154783"/>
          <a:ext cx="823052" cy="34306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200" kern="1200" dirty="0">
            <a:latin typeface="+mj-lt"/>
          </a:endParaRPr>
        </a:p>
      </dsp:txBody>
      <dsp:txXfrm>
        <a:off x="1500913" y="2223397"/>
        <a:ext cx="617212" cy="205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MX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1" name="Google Shape;3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MX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s-MX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375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MX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s-MX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7651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/>
              <a:t>Problema identificado</a:t>
            </a:r>
            <a:r>
              <a:rPr lang="en-US" b="1" dirty="0"/>
              <a:t>: </a:t>
            </a:r>
            <a:r>
              <a:rPr lang="es-ES" b="1" dirty="0"/>
              <a:t>Inflexibilidad fiscal disfrazada de descentralización</a:t>
            </a:r>
            <a:r>
              <a:rPr lang="es-CO" b="1" dirty="0"/>
              <a:t> fiscal. </a:t>
            </a:r>
            <a:endParaRPr lang="es-ES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/>
              <a:t>El 45% de los ingresos de los departamentos categoría 2 (</a:t>
            </a:r>
            <a:r>
              <a:rPr lang="es-ES" b="1" dirty="0"/>
              <a:t>Norte de Santander</a:t>
            </a:r>
            <a:r>
              <a:rPr lang="es-ES" dirty="0"/>
              <a:t>) tienen destinación especifica. En otras tipologías territoriales (Categoría 4) se agrava al 60%.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/>
              <a:t>El 40% de los ingresos que pertenecen al grupo de capacidades (G2 ) del MDM (</a:t>
            </a:r>
            <a:r>
              <a:rPr lang="es-ES" b="1" dirty="0"/>
              <a:t>Grupo al que pertenece Ocaña</a:t>
            </a:r>
            <a:r>
              <a:rPr lang="es-ES" dirty="0"/>
              <a:t>) tiene destinación especifica. En municipios de menora capacidad (G5) se agrava al 59%. </a:t>
            </a:r>
            <a:endParaRPr lang="es-CO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C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s-ES_tradnl" sz="1800" b="1" i="1" dirty="0">
                <a:effectLst/>
                <a:latin typeface="Georgia" panose="02040502050405020303" pitchFamily="18" charset="0"/>
                <a:ea typeface="Alegreya"/>
                <a:cs typeface="Alegreya"/>
              </a:rPr>
              <a:t>Propuesta</a:t>
            </a:r>
            <a:r>
              <a:rPr lang="en-US" sz="1800" b="1" i="1" dirty="0">
                <a:effectLst/>
                <a:latin typeface="Georgia" panose="02040502050405020303" pitchFamily="18" charset="0"/>
                <a:ea typeface="Alegreya"/>
                <a:cs typeface="Alegreya"/>
              </a:rPr>
              <a:t>: </a:t>
            </a:r>
            <a:r>
              <a:rPr lang="es-ES_tradnl" sz="1800" b="1" i="1" dirty="0">
                <a:effectLst/>
                <a:latin typeface="Georgia" panose="02040502050405020303" pitchFamily="18" charset="0"/>
                <a:ea typeface="Alegreya"/>
                <a:cs typeface="Alegreya"/>
              </a:rPr>
              <a:t>eliminación de las destinaciones específicas a fuentes de recursos propios (incluidas las denominadas rentas cedidas)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sz="1800" b="0" i="1" dirty="0">
                <a:effectLst/>
                <a:latin typeface="Georgia" panose="02040502050405020303" pitchFamily="18" charset="0"/>
              </a:rPr>
              <a:t>Equivale a flexibilizar el 0,9% del PIB Nacional en el caso de los recursos de los departamentos y el 2,6% en el caso de municipios y distritos.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_tradnl" sz="1800" b="0" i="0" dirty="0">
                <a:solidFill>
                  <a:srgbClr val="262626"/>
                </a:solidFill>
                <a:effectLst/>
                <a:latin typeface="Georgia" panose="02040502050405020303" pitchFamily="18" charset="0"/>
                <a:ea typeface="Alegreya"/>
                <a:cs typeface="Alegreya"/>
              </a:rPr>
              <a:t>Modificar las restricciones por destinaciones de </a:t>
            </a:r>
            <a:r>
              <a:rPr lang="es-ES_tradnl" sz="1800" b="1" i="1" dirty="0">
                <a:solidFill>
                  <a:srgbClr val="262626"/>
                </a:solidFill>
                <a:effectLst/>
                <a:latin typeface="Georgia" panose="02040502050405020303" pitchFamily="18" charset="0"/>
                <a:ea typeface="Alegreya"/>
                <a:cs typeface="Alegreya"/>
              </a:rPr>
              <a:t>carácter preferente</a:t>
            </a:r>
            <a:r>
              <a:rPr lang="es-ES_tradnl" sz="1800" dirty="0">
                <a:solidFill>
                  <a:srgbClr val="262626"/>
                </a:solidFill>
                <a:effectLst/>
                <a:latin typeface="Georgia" panose="02040502050405020303" pitchFamily="18" charset="0"/>
                <a:ea typeface="Alegreya"/>
                <a:cs typeface="Alegreya"/>
              </a:rPr>
              <a:t>, en donde, en ejercicio de la autonomía territorial, cada gobernación o alcaldía deberá ser la que decida si dicha destinación preferente se materializa o no en una vigencia fiscal.</a:t>
            </a:r>
            <a:endParaRPr lang="es-ES" sz="1800" dirty="0">
              <a:solidFill>
                <a:srgbClr val="262626"/>
              </a:solidFill>
              <a:effectLst/>
              <a:latin typeface="Georgia" panose="02040502050405020303" pitchFamily="18" charset="0"/>
              <a:ea typeface="Alegreya"/>
              <a:cs typeface="Alegrey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E5E2EC-E270-E34F-812D-A2EF5398F55E}" type="slidenum">
              <a:rPr lang="es-CL" smtClean="0"/>
              <a:t>21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776430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b="1" dirty="0"/>
              <a:t>Fuentes</a:t>
            </a:r>
            <a:r>
              <a:rPr lang="en-US" b="1" dirty="0"/>
              <a:t>: </a:t>
            </a:r>
            <a:r>
              <a:rPr lang="es-ES_tradnl" sz="1200" dirty="0">
                <a:ea typeface="Alegreya"/>
                <a:cs typeface="Alegreya"/>
              </a:rPr>
              <a:t>O</a:t>
            </a:r>
            <a:r>
              <a:rPr lang="es-ES_tradnl" sz="1200" dirty="0">
                <a:effectLst/>
                <a:latin typeface="Georgia" panose="02040502050405020303" pitchFamily="18" charset="0"/>
                <a:ea typeface="Alegreya"/>
                <a:cs typeface="Alegreya"/>
              </a:rPr>
              <a:t>ptimización de ingresos propios que en la actualidad son altamente regresivos o de compleja administración, o bien, que se originen en la cesión de rentas nacionales y que permitan mecanismos efectivos de redistribución (Impuesto contratación pública, cesión impuesto nacional al carbono, tasa al tránsito departamental). + </a:t>
            </a:r>
            <a:r>
              <a:rPr lang="es-ES_tradnl" sz="1200" dirty="0">
                <a:ea typeface="Alegreya"/>
                <a:cs typeface="Alegreya"/>
              </a:rPr>
              <a:t>Posibles</a:t>
            </a:r>
            <a:r>
              <a:rPr lang="es-ES_tradnl" sz="1200" dirty="0">
                <a:effectLst/>
                <a:latin typeface="Georgia" panose="02040502050405020303" pitchFamily="18" charset="0"/>
                <a:ea typeface="Alegreya"/>
                <a:cs typeface="Alegreya"/>
              </a:rPr>
              <a:t> incrementos de la bolsa del Sistema General de Participaciones.  </a:t>
            </a:r>
            <a:endParaRPr lang="es-CO" sz="7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s-ES_tradnl" sz="1200" dirty="0">
              <a:effectLst/>
              <a:latin typeface="Georgia" panose="02040502050405020303" pitchFamily="18" charset="0"/>
              <a:ea typeface="Alegreya"/>
              <a:cs typeface="Alegrey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E5E2EC-E270-E34F-812D-A2EF5398F55E}" type="slidenum">
              <a:rPr lang="es-CL" smtClean="0"/>
              <a:t>22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15966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MX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lang="es-MX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375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MX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 lang="es-MX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58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MX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lang="es-MX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014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MX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lang="es-MX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5260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75" name="Google Shape;27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5.png" 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tada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16" descr="Diagrama&#10;&#10;Descripción generada automáticamente con confianza medi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6"/>
          <p:cNvSpPr txBox="1">
            <a:spLocks noGrp="1"/>
          </p:cNvSpPr>
          <p:nvPr>
            <p:ph type="ctrTitle"/>
          </p:nvPr>
        </p:nvSpPr>
        <p:spPr>
          <a:xfrm>
            <a:off x="5763492" y="2633756"/>
            <a:ext cx="5799115" cy="83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ubTitle" idx="1"/>
          </p:nvPr>
        </p:nvSpPr>
        <p:spPr>
          <a:xfrm>
            <a:off x="5763491" y="3509123"/>
            <a:ext cx="579911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78D7B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578D7B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">
  <p:cSld name="Contenido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7"/>
          <p:cNvSpPr txBox="1">
            <a:spLocks noGrp="1"/>
          </p:cNvSpPr>
          <p:nvPr>
            <p:ph type="body" idx="1"/>
          </p:nvPr>
        </p:nvSpPr>
        <p:spPr>
          <a:xfrm>
            <a:off x="838200" y="1905925"/>
            <a:ext cx="10657115" cy="3918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78D7B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578D7B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97E3F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78D7B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78D7B"/>
              </a:buClr>
              <a:buSzPts val="1400"/>
              <a:buFont typeface="Calibri"/>
              <a:buAutoNum type="alphaLcParenR"/>
              <a:defRPr sz="1400" b="0" i="0" u="none" strike="noStrike" cap="none">
                <a:solidFill>
                  <a:srgbClr val="578D7B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78D7B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78D7B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78D7B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78D7B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10576956" y="6176963"/>
            <a:ext cx="1030177" cy="33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AB366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AB366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AB366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AB366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AB366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AB366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AB366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AB366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AB366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fld id="{00000000-1234-1234-1234-123412341234}" type="slidenum">
              <a:rPr lang="es-MX" smtClean="0"/>
              <a:pPr/>
              <a:t>‹Nº›</a:t>
            </a:fld>
            <a:endParaRPr lang="es-MX" dirty="0"/>
          </a:p>
        </p:txBody>
      </p:sp>
      <p:pic>
        <p:nvPicPr>
          <p:cNvPr id="17" name="Google Shape;17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891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509386"/>
            <a:ext cx="12192000" cy="34861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7"/>
          <p:cNvSpPr txBox="1">
            <a:spLocks noGrp="1"/>
          </p:cNvSpPr>
          <p:nvPr>
            <p:ph type="title"/>
          </p:nvPr>
        </p:nvSpPr>
        <p:spPr>
          <a:xfrm>
            <a:off x="838200" y="118754"/>
            <a:ext cx="6857011" cy="749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ubTitle" idx="2"/>
          </p:nvPr>
        </p:nvSpPr>
        <p:spPr>
          <a:xfrm>
            <a:off x="838201" y="997745"/>
            <a:ext cx="6651172" cy="676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78D7B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578D7B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erre">
  <p:cSld name="Cierr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38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76956" y="6176963"/>
            <a:ext cx="1030177" cy="33242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8AB366"/>
                </a:solidFill>
                <a:latin typeface="Georgia" panose="02040502050405020303" pitchFamily="18" charset="0"/>
              </a:defRPr>
            </a:lvl1pPr>
          </a:lstStyle>
          <a:p>
            <a:fld id="{00E42470-34C2-5F49-AA0D-C54B239131B2}" type="slidenum">
              <a:rPr lang="es-CL" smtClean="0"/>
              <a:pPr/>
              <a:t>‹Nº›</a:t>
            </a:fld>
            <a:endParaRPr lang="es-CL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D2F5DBF-619D-9148-8309-6DE066DDF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9154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6CE69D9-0C7A-DE42-8BF5-B6E87D1AB1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6509386"/>
            <a:ext cx="12192000" cy="348615"/>
          </a:xfrm>
          <a:prstGeom prst="rect">
            <a:avLst/>
          </a:prstGeom>
        </p:spPr>
      </p:pic>
      <p:pic>
        <p:nvPicPr>
          <p:cNvPr id="4" name="Picture 3" descr="Urbanpro">
            <a:extLst>
              <a:ext uri="{FF2B5EF4-FFF2-40B4-BE49-F238E27FC236}">
                <a16:creationId xmlns:a16="http://schemas.microsoft.com/office/drawing/2014/main" id="{190E3E5A-0660-F2DD-B3AA-3186ECF0CB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689" y="210288"/>
            <a:ext cx="1237916" cy="5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688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63607"/>
            <a:ext cx="10657115" cy="39187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+mj-lt"/>
              <a:buNone/>
              <a:defRPr sz="1400">
                <a:solidFill>
                  <a:srgbClr val="578D7B"/>
                </a:solidFill>
                <a:latin typeface="Georgia" panose="02040502050405020303" pitchFamily="18" charset="0"/>
              </a:defRPr>
            </a:lvl1pPr>
            <a:lvl2pPr marL="269868" indent="-258756">
              <a:buClr>
                <a:srgbClr val="E97E3F"/>
              </a:buClr>
              <a:tabLst/>
              <a:defRPr sz="1400">
                <a:solidFill>
                  <a:srgbClr val="578D7B"/>
                </a:solidFill>
                <a:latin typeface="Georgia" panose="02040502050405020303" pitchFamily="18" charset="0"/>
              </a:defRPr>
            </a:lvl2pPr>
            <a:lvl3pPr marL="612759" indent="-342891">
              <a:buFont typeface="+mj-lt"/>
              <a:buAutoNum type="alphaLcParenR"/>
              <a:tabLst/>
              <a:defRPr sz="1400">
                <a:solidFill>
                  <a:srgbClr val="578D7B"/>
                </a:solidFill>
                <a:latin typeface="Georgia" panose="02040502050405020303" pitchFamily="18" charset="0"/>
              </a:defRPr>
            </a:lvl3pPr>
            <a:lvl4pPr>
              <a:defRPr sz="1400">
                <a:solidFill>
                  <a:srgbClr val="578D7B"/>
                </a:solidFill>
                <a:latin typeface="Georgia" panose="02040502050405020303" pitchFamily="18" charset="0"/>
              </a:defRPr>
            </a:lvl4pPr>
            <a:lvl5pPr>
              <a:defRPr sz="1400">
                <a:solidFill>
                  <a:srgbClr val="578D7B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0"/>
            <a:r>
              <a:rPr lang="es-ES" dirty="0"/>
              <a:t>1. Primer nivel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2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76957" y="6166174"/>
            <a:ext cx="1030177" cy="332423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8AB366"/>
                </a:solidFill>
                <a:latin typeface="Georgia" panose="02040502050405020303" pitchFamily="18" charset="0"/>
              </a:defRPr>
            </a:lvl1pPr>
          </a:lstStyle>
          <a:p>
            <a:fld id="{00E42470-34C2-5F49-AA0D-C54B239131B2}" type="slidenum">
              <a:rPr lang="es-CL" smtClean="0"/>
              <a:pPr/>
              <a:t>‹Nº›</a:t>
            </a:fld>
            <a:endParaRPr lang="es-CL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D2F5DBF-619D-9148-8309-6DE066DDF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3897"/>
            <a:ext cx="12192000" cy="99822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6CE69D9-0C7A-DE42-8BF5-B6E87D1AB1E8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22000"/>
            <a:ext cx="12192000" cy="33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755"/>
            <a:ext cx="6857011" cy="7490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 spc="51" baseline="0">
                <a:solidFill>
                  <a:schemeClr val="bg1"/>
                </a:solidFill>
                <a:latin typeface="Phosphate Solid" panose="02000506050000020004" pitchFamily="2" charset="77"/>
                <a:cs typeface="Phosphate Solid" panose="02000506050000020004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7936CA9-AF75-1842-B6B4-9235FE28524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38202" y="1169467"/>
            <a:ext cx="6651172" cy="676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="1" i="0">
                <a:solidFill>
                  <a:srgbClr val="578D7B"/>
                </a:solidFill>
                <a:latin typeface="Georgia" panose="02040502050405020303" pitchFamily="18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490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63607"/>
            <a:ext cx="10657115" cy="39187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+mj-lt"/>
              <a:buNone/>
              <a:defRPr sz="1400">
                <a:solidFill>
                  <a:srgbClr val="578D7B"/>
                </a:solidFill>
                <a:latin typeface="Georgia" panose="02040502050405020303" pitchFamily="18" charset="0"/>
              </a:defRPr>
            </a:lvl1pPr>
            <a:lvl2pPr marL="269868" indent="-258756">
              <a:buClr>
                <a:srgbClr val="E97E3F"/>
              </a:buClr>
              <a:tabLst/>
              <a:defRPr sz="1400">
                <a:solidFill>
                  <a:srgbClr val="578D7B"/>
                </a:solidFill>
                <a:latin typeface="Georgia" panose="02040502050405020303" pitchFamily="18" charset="0"/>
              </a:defRPr>
            </a:lvl2pPr>
            <a:lvl3pPr marL="612759" indent="-342891">
              <a:buFont typeface="+mj-lt"/>
              <a:buAutoNum type="alphaLcParenR"/>
              <a:tabLst/>
              <a:defRPr sz="1400">
                <a:solidFill>
                  <a:srgbClr val="578D7B"/>
                </a:solidFill>
                <a:latin typeface="Georgia" panose="02040502050405020303" pitchFamily="18" charset="0"/>
              </a:defRPr>
            </a:lvl3pPr>
            <a:lvl4pPr>
              <a:defRPr sz="1400">
                <a:solidFill>
                  <a:srgbClr val="578D7B"/>
                </a:solidFill>
                <a:latin typeface="Georgia" panose="02040502050405020303" pitchFamily="18" charset="0"/>
              </a:defRPr>
            </a:lvl4pPr>
            <a:lvl5pPr>
              <a:defRPr sz="1400">
                <a:solidFill>
                  <a:srgbClr val="578D7B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0"/>
            <a:r>
              <a:rPr lang="es-ES" dirty="0"/>
              <a:t>1. Primer nivel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2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76957" y="6166174"/>
            <a:ext cx="1030177" cy="332423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8AB366"/>
                </a:solidFill>
                <a:latin typeface="Georgia" panose="02040502050405020303" pitchFamily="18" charset="0"/>
              </a:defRPr>
            </a:lvl1pPr>
          </a:lstStyle>
          <a:p>
            <a:fld id="{00E42470-34C2-5F49-AA0D-C54B239131B2}" type="slidenum">
              <a:rPr lang="es-CL" smtClean="0"/>
              <a:pPr/>
              <a:t>‹Nº›</a:t>
            </a:fld>
            <a:endParaRPr lang="es-CL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D2F5DBF-619D-9148-8309-6DE066DDF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3897"/>
            <a:ext cx="12192000" cy="99822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6CE69D9-0C7A-DE42-8BF5-B6E87D1AB1E8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22000"/>
            <a:ext cx="12192000" cy="33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755"/>
            <a:ext cx="6857011" cy="7490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 spc="51" baseline="0">
                <a:solidFill>
                  <a:schemeClr val="bg1"/>
                </a:solidFill>
                <a:latin typeface="Phosphate Solid" panose="02000506050000020004" pitchFamily="2" charset="77"/>
                <a:cs typeface="Phosphate Solid" panose="02000506050000020004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7936CA9-AF75-1842-B6B4-9235FE28524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38202" y="1169467"/>
            <a:ext cx="6651172" cy="676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="1" i="0">
                <a:solidFill>
                  <a:srgbClr val="578D7B"/>
                </a:solidFill>
                <a:latin typeface="Georgia" panose="02040502050405020303" pitchFamily="18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9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  <p:sldLayoutId id="2147483657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5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7" Type="http://schemas.openxmlformats.org/officeDocument/2006/relationships/image" Target="../media/image5.png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 /><Relationship Id="rId7" Type="http://schemas.microsoft.com/office/2007/relationships/diagramDrawing" Target="../diagrams/drawing2.xml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5.xml" /><Relationship Id="rId6" Type="http://schemas.openxmlformats.org/officeDocument/2006/relationships/diagramColors" Target="../diagrams/colors2.xml" /><Relationship Id="rId5" Type="http://schemas.openxmlformats.org/officeDocument/2006/relationships/diagramQuickStyle" Target="../diagrams/quickStyle2.xml" /><Relationship Id="rId4" Type="http://schemas.openxmlformats.org/officeDocument/2006/relationships/diagramLayout" Target="../diagrams/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 /><Relationship Id="rId7" Type="http://schemas.microsoft.com/office/2007/relationships/diagramDrawing" Target="../diagrams/drawing3.xml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5.xml" /><Relationship Id="rId6" Type="http://schemas.openxmlformats.org/officeDocument/2006/relationships/diagramColors" Target="../diagrams/colors3.xml" /><Relationship Id="rId5" Type="http://schemas.openxmlformats.org/officeDocument/2006/relationships/diagramQuickStyle" Target="../diagrams/quickStyle3.xml" /><Relationship Id="rId4" Type="http://schemas.openxmlformats.org/officeDocument/2006/relationships/diagramLayout" Target="../diagrams/layout3.xml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 /><Relationship Id="rId3" Type="http://schemas.openxmlformats.org/officeDocument/2006/relationships/diagramData" Target="../diagrams/data4.xml" /><Relationship Id="rId7" Type="http://schemas.microsoft.com/office/2007/relationships/diagramDrawing" Target="../diagrams/drawing4.xml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4.xml" /><Relationship Id="rId5" Type="http://schemas.openxmlformats.org/officeDocument/2006/relationships/diagramQuickStyle" Target="../diagrams/quickStyle4.xml" /><Relationship Id="rId4" Type="http://schemas.openxmlformats.org/officeDocument/2006/relationships/diagramLayout" Target="../diagrams/layout4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 /><Relationship Id="rId7" Type="http://schemas.openxmlformats.org/officeDocument/2006/relationships/image" Target="../media/image5.png" /><Relationship Id="rId2" Type="http://schemas.openxmlformats.org/officeDocument/2006/relationships/diagramData" Target="../diagrams/data5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5.xml" /><Relationship Id="rId5" Type="http://schemas.openxmlformats.org/officeDocument/2006/relationships/diagramColors" Target="../diagrams/colors5.xml" /><Relationship Id="rId4" Type="http://schemas.openxmlformats.org/officeDocument/2006/relationships/diagramQuickStyle" Target="../diagrams/quickStyle5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5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5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5.xml" 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 /><Relationship Id="rId3" Type="http://schemas.openxmlformats.org/officeDocument/2006/relationships/image" Target="../media/image20.png" /><Relationship Id="rId7" Type="http://schemas.openxmlformats.org/officeDocument/2006/relationships/image" Target="../media/image24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6.xml" /><Relationship Id="rId6" Type="http://schemas.openxmlformats.org/officeDocument/2006/relationships/image" Target="../media/image23.svg" /><Relationship Id="rId5" Type="http://schemas.openxmlformats.org/officeDocument/2006/relationships/image" Target="../media/image22.png" /><Relationship Id="rId10" Type="http://schemas.openxmlformats.org/officeDocument/2006/relationships/image" Target="../media/image27.svg" /><Relationship Id="rId4" Type="http://schemas.openxmlformats.org/officeDocument/2006/relationships/image" Target="../media/image21.svg" /><Relationship Id="rId9" Type="http://schemas.openxmlformats.org/officeDocument/2006/relationships/image" Target="../media/image26.png" 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 /><Relationship Id="rId3" Type="http://schemas.openxmlformats.org/officeDocument/2006/relationships/image" Target="../media/image28.png" /><Relationship Id="rId7" Type="http://schemas.openxmlformats.org/officeDocument/2006/relationships/image" Target="../media/image32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1.svg" /><Relationship Id="rId5" Type="http://schemas.openxmlformats.org/officeDocument/2006/relationships/image" Target="../media/image30.png" /><Relationship Id="rId10" Type="http://schemas.openxmlformats.org/officeDocument/2006/relationships/image" Target="../media/image35.svg" /><Relationship Id="rId4" Type="http://schemas.openxmlformats.org/officeDocument/2006/relationships/image" Target="../media/image29.svg" /><Relationship Id="rId9" Type="http://schemas.openxmlformats.org/officeDocument/2006/relationships/image" Target="../media/image34.png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5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5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uin-juriscol.gov.co/viewDocument.asp?ruta=Decretos/1505769" TargetMode="External" /><Relationship Id="rId1" Type="http://schemas.openxmlformats.org/officeDocument/2006/relationships/slideLayout" Target="../slideLayouts/slideLayout6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5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5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5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"/>
          <p:cNvSpPr txBox="1">
            <a:spLocks noGrp="1"/>
          </p:cNvSpPr>
          <p:nvPr>
            <p:ph type="ctrTitle"/>
          </p:nvPr>
        </p:nvSpPr>
        <p:spPr>
          <a:xfrm>
            <a:off x="5188735" y="1626919"/>
            <a:ext cx="6625159" cy="2337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s-CO" sz="2800" b="1" dirty="0">
                <a:latin typeface="Verdana" panose="020B0604030504040204" pitchFamily="34" charset="0"/>
                <a:ea typeface="Verdana" panose="020B0604030504040204" pitchFamily="34" charset="0"/>
              </a:rPr>
              <a:t>RETOS Y PROPUESTAS PARA UN NUEVO MODELO DE DESCENTRALIZACIÓN Y ASOCIACTIVIDAD TERRITORIAL </a:t>
            </a:r>
          </a:p>
        </p:txBody>
      </p:sp>
      <p:sp>
        <p:nvSpPr>
          <p:cNvPr id="34" name="Google Shape;34;p1"/>
          <p:cNvSpPr txBox="1">
            <a:spLocks noGrp="1"/>
          </p:cNvSpPr>
          <p:nvPr>
            <p:ph type="subTitle" idx="1"/>
          </p:nvPr>
        </p:nvSpPr>
        <p:spPr>
          <a:xfrm>
            <a:off x="6567055" y="3763399"/>
            <a:ext cx="5130548" cy="768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1600"/>
            </a:pPr>
            <a:r>
              <a:rPr lang="es-MX" sz="1600" dirty="0"/>
              <a:t>Carlos Córdoba Martínez</a:t>
            </a:r>
          </a:p>
          <a:p>
            <a:pPr>
              <a:buSzPts val="1600"/>
            </a:pPr>
            <a:r>
              <a:rPr lang="es-MX" sz="1600" dirty="0"/>
              <a:t>Director</a:t>
            </a:r>
          </a:p>
          <a:p>
            <a:pPr>
              <a:buSzPts val="1600"/>
            </a:pPr>
            <a:r>
              <a:rPr lang="es-MX" sz="1600" dirty="0"/>
              <a:t>Centro Latinoaméricano para el Desarrollo Rural</a:t>
            </a:r>
            <a:endParaRPr sz="1600" dirty="0"/>
          </a:p>
        </p:txBody>
      </p:sp>
      <p:pic>
        <p:nvPicPr>
          <p:cNvPr id="35" name="Google Shape;35;p1" descr="Urbanpr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6913" y="5866946"/>
            <a:ext cx="1068804" cy="653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37DA5B9-9DD4-5A51-F23E-5077BF61C3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s-MX" smtClean="0"/>
              <a:pPr/>
              <a:t>2</a:t>
            </a:fld>
            <a:endParaRPr lang="es-MX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32901A9-C0A9-1673-7007-5A69F20B7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b="1" dirty="0"/>
              <a:t>Contenido</a:t>
            </a:r>
            <a:endParaRPr lang="es-CO" sz="2800" b="1" dirty="0"/>
          </a:p>
        </p:txBody>
      </p:sp>
      <p:grpSp>
        <p:nvGrpSpPr>
          <p:cNvPr id="45" name="Grupo 44">
            <a:extLst>
              <a:ext uri="{FF2B5EF4-FFF2-40B4-BE49-F238E27FC236}">
                <a16:creationId xmlns:a16="http://schemas.microsoft.com/office/drawing/2014/main" id="{810B2033-D504-BEF9-B3B5-982D7237F982}"/>
              </a:ext>
            </a:extLst>
          </p:cNvPr>
          <p:cNvGrpSpPr/>
          <p:nvPr/>
        </p:nvGrpSpPr>
        <p:grpSpPr>
          <a:xfrm>
            <a:off x="2031717" y="996455"/>
            <a:ext cx="6470837" cy="4038684"/>
            <a:chOff x="1921473" y="1093508"/>
            <a:chExt cx="5581606" cy="4537732"/>
          </a:xfrm>
        </p:grpSpPr>
        <p:grpSp>
          <p:nvGrpSpPr>
            <p:cNvPr id="6" name="Group 35">
              <a:extLst>
                <a:ext uri="{FF2B5EF4-FFF2-40B4-BE49-F238E27FC236}">
                  <a16:creationId xmlns:a16="http://schemas.microsoft.com/office/drawing/2014/main" id="{3EF0BB71-FED0-0E13-60E2-CA0974BFBB43}"/>
                </a:ext>
              </a:extLst>
            </p:cNvPr>
            <p:cNvGrpSpPr/>
            <p:nvPr/>
          </p:nvGrpSpPr>
          <p:grpSpPr>
            <a:xfrm>
              <a:off x="1921473" y="1779848"/>
              <a:ext cx="1476663" cy="419691"/>
              <a:chOff x="1709133" y="1198902"/>
              <a:chExt cx="1476663" cy="419691"/>
            </a:xfrm>
          </p:grpSpPr>
          <p:grpSp>
            <p:nvGrpSpPr>
              <p:cNvPr id="7" name="Group 3">
                <a:extLst>
                  <a:ext uri="{FF2B5EF4-FFF2-40B4-BE49-F238E27FC236}">
                    <a16:creationId xmlns:a16="http://schemas.microsoft.com/office/drawing/2014/main" id="{A8117889-9C30-864F-FFD3-C631D93BA89C}"/>
                  </a:ext>
                </a:extLst>
              </p:cNvPr>
              <p:cNvGrpSpPr/>
              <p:nvPr/>
            </p:nvGrpSpPr>
            <p:grpSpPr>
              <a:xfrm>
                <a:off x="1709133" y="1212572"/>
                <a:ext cx="367469" cy="406021"/>
                <a:chOff x="1068224" y="1212572"/>
                <a:chExt cx="367469" cy="406021"/>
              </a:xfrm>
            </p:grpSpPr>
            <p:sp>
              <p:nvSpPr>
                <p:cNvPr id="9" name="Oval 1">
                  <a:extLst>
                    <a:ext uri="{FF2B5EF4-FFF2-40B4-BE49-F238E27FC236}">
                      <a16:creationId xmlns:a16="http://schemas.microsoft.com/office/drawing/2014/main" id="{D7B2A495-3358-97FD-0305-B7A97CA6AF2E}"/>
                    </a:ext>
                  </a:extLst>
                </p:cNvPr>
                <p:cNvSpPr/>
                <p:nvPr/>
              </p:nvSpPr>
              <p:spPr>
                <a:xfrm>
                  <a:off x="1068224" y="1212572"/>
                  <a:ext cx="367469" cy="350377"/>
                </a:xfrm>
                <a:prstGeom prst="ellipse">
                  <a:avLst/>
                </a:prstGeom>
                <a:solidFill>
                  <a:srgbClr val="54A02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20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10" name="TextBox 2">
                  <a:extLst>
                    <a:ext uri="{FF2B5EF4-FFF2-40B4-BE49-F238E27FC236}">
                      <a16:creationId xmlns:a16="http://schemas.microsoft.com/office/drawing/2014/main" id="{1EC97259-E021-A0DE-8E87-79D2F5728F2A}"/>
                    </a:ext>
                  </a:extLst>
                </p:cNvPr>
                <p:cNvSpPr txBox="1"/>
                <p:nvPr/>
              </p:nvSpPr>
              <p:spPr>
                <a:xfrm>
                  <a:off x="1086688" y="1218483"/>
                  <a:ext cx="32733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CO" sz="2000" b="1" dirty="0">
                      <a:solidFill>
                        <a:schemeClr val="bg1"/>
                      </a:solidFill>
                      <a:latin typeface="+mj-lt"/>
                      <a:ea typeface="Verdana" panose="020B0604030504040204" pitchFamily="34" charset="0"/>
                    </a:rPr>
                    <a:t>2</a:t>
                  </a:r>
                </a:p>
              </p:txBody>
            </p:sp>
          </p:grpSp>
          <p:sp>
            <p:nvSpPr>
              <p:cNvPr id="8" name="TextBox 34">
                <a:extLst>
                  <a:ext uri="{FF2B5EF4-FFF2-40B4-BE49-F238E27FC236}">
                    <a16:creationId xmlns:a16="http://schemas.microsoft.com/office/drawing/2014/main" id="{510AB988-D3D7-AB0B-6C3A-A2E4D235ED4D}"/>
                  </a:ext>
                </a:extLst>
              </p:cNvPr>
              <p:cNvSpPr txBox="1"/>
              <p:nvPr/>
            </p:nvSpPr>
            <p:spPr>
              <a:xfrm>
                <a:off x="1973257" y="1198902"/>
                <a:ext cx="1212539" cy="414979"/>
              </a:xfrm>
              <a:prstGeom prst="roundRect">
                <a:avLst/>
              </a:prstGeom>
              <a:noFill/>
              <a:ln>
                <a:solidFill>
                  <a:srgbClr val="54A02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s-CO" sz="2000" dirty="0">
                    <a:latin typeface="+mj-lt"/>
                    <a:ea typeface="Verdana" panose="020B0604030504040204" pitchFamily="34" charset="0"/>
                  </a:rPr>
                  <a:t>  Rupturas</a:t>
                </a:r>
              </a:p>
            </p:txBody>
          </p:sp>
        </p:grpSp>
        <p:grpSp>
          <p:nvGrpSpPr>
            <p:cNvPr id="11" name="Group 36">
              <a:extLst>
                <a:ext uri="{FF2B5EF4-FFF2-40B4-BE49-F238E27FC236}">
                  <a16:creationId xmlns:a16="http://schemas.microsoft.com/office/drawing/2014/main" id="{182268B1-C12D-AB4A-F04E-B0ACA75CC3D0}"/>
                </a:ext>
              </a:extLst>
            </p:cNvPr>
            <p:cNvGrpSpPr/>
            <p:nvPr/>
          </p:nvGrpSpPr>
          <p:grpSpPr>
            <a:xfrm>
              <a:off x="1921474" y="3152528"/>
              <a:ext cx="5581605" cy="442674"/>
              <a:chOff x="1709133" y="1198902"/>
              <a:chExt cx="5581605" cy="442674"/>
            </a:xfrm>
          </p:grpSpPr>
          <p:grpSp>
            <p:nvGrpSpPr>
              <p:cNvPr id="12" name="Group 37">
                <a:extLst>
                  <a:ext uri="{FF2B5EF4-FFF2-40B4-BE49-F238E27FC236}">
                    <a16:creationId xmlns:a16="http://schemas.microsoft.com/office/drawing/2014/main" id="{1B953000-C0D7-4950-9CC7-1B3D34D9FE9B}"/>
                  </a:ext>
                </a:extLst>
              </p:cNvPr>
              <p:cNvGrpSpPr/>
              <p:nvPr/>
            </p:nvGrpSpPr>
            <p:grpSpPr>
              <a:xfrm>
                <a:off x="1709133" y="1212572"/>
                <a:ext cx="367469" cy="406021"/>
                <a:chOff x="1068224" y="1212572"/>
                <a:chExt cx="367469" cy="406021"/>
              </a:xfrm>
            </p:grpSpPr>
            <p:sp>
              <p:nvSpPr>
                <p:cNvPr id="14" name="Oval 39">
                  <a:extLst>
                    <a:ext uri="{FF2B5EF4-FFF2-40B4-BE49-F238E27FC236}">
                      <a16:creationId xmlns:a16="http://schemas.microsoft.com/office/drawing/2014/main" id="{B4627CE8-9959-6878-27EE-A170E4D8FF32}"/>
                    </a:ext>
                  </a:extLst>
                </p:cNvPr>
                <p:cNvSpPr/>
                <p:nvPr/>
              </p:nvSpPr>
              <p:spPr>
                <a:xfrm>
                  <a:off x="1068224" y="1212572"/>
                  <a:ext cx="367469" cy="350377"/>
                </a:xfrm>
                <a:prstGeom prst="ellipse">
                  <a:avLst/>
                </a:prstGeom>
                <a:solidFill>
                  <a:srgbClr val="54A02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20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15" name="TextBox 40">
                  <a:extLst>
                    <a:ext uri="{FF2B5EF4-FFF2-40B4-BE49-F238E27FC236}">
                      <a16:creationId xmlns:a16="http://schemas.microsoft.com/office/drawing/2014/main" id="{D3C3B3BD-ABDA-FF63-E99A-9FF0E270EEA6}"/>
                    </a:ext>
                  </a:extLst>
                </p:cNvPr>
                <p:cNvSpPr txBox="1"/>
                <p:nvPr/>
              </p:nvSpPr>
              <p:spPr>
                <a:xfrm>
                  <a:off x="1086688" y="1218483"/>
                  <a:ext cx="32733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CO" sz="2000" b="1" dirty="0">
                      <a:solidFill>
                        <a:schemeClr val="bg1"/>
                      </a:solidFill>
                      <a:latin typeface="+mj-lt"/>
                      <a:ea typeface="Verdana" panose="020B0604030504040204" pitchFamily="34" charset="0"/>
                    </a:rPr>
                    <a:t>4</a:t>
                  </a:r>
                </a:p>
              </p:txBody>
            </p:sp>
          </p:grpSp>
          <p:sp>
            <p:nvSpPr>
              <p:cNvPr id="13" name="TextBox 38">
                <a:extLst>
                  <a:ext uri="{FF2B5EF4-FFF2-40B4-BE49-F238E27FC236}">
                    <a16:creationId xmlns:a16="http://schemas.microsoft.com/office/drawing/2014/main" id="{524F3FEF-3F51-B439-A81C-312BECD2AABE}"/>
                  </a:ext>
                </a:extLst>
              </p:cNvPr>
              <p:cNvSpPr txBox="1"/>
              <p:nvPr/>
            </p:nvSpPr>
            <p:spPr>
              <a:xfrm>
                <a:off x="1973257" y="1198902"/>
                <a:ext cx="5317481" cy="442674"/>
              </a:xfrm>
              <a:prstGeom prst="roundRect">
                <a:avLst/>
              </a:prstGeom>
              <a:noFill/>
              <a:ln>
                <a:solidFill>
                  <a:srgbClr val="54A02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s-CO" sz="2000" dirty="0">
                    <a:latin typeface="+mj-lt"/>
                    <a:ea typeface="Verdana" panose="020B0604030504040204" pitchFamily="34" charset="0"/>
                  </a:rPr>
                  <a:t>  Principios del modelo de descentralización</a:t>
                </a:r>
              </a:p>
            </p:txBody>
          </p:sp>
        </p:grpSp>
        <p:grpSp>
          <p:nvGrpSpPr>
            <p:cNvPr id="16" name="Group 41">
              <a:extLst>
                <a:ext uri="{FF2B5EF4-FFF2-40B4-BE49-F238E27FC236}">
                  <a16:creationId xmlns:a16="http://schemas.microsoft.com/office/drawing/2014/main" id="{6ABDCAE1-2815-EE25-82B8-23550ACF20B5}"/>
                </a:ext>
              </a:extLst>
            </p:cNvPr>
            <p:cNvGrpSpPr/>
            <p:nvPr/>
          </p:nvGrpSpPr>
          <p:grpSpPr>
            <a:xfrm>
              <a:off x="1921474" y="2466188"/>
              <a:ext cx="4378690" cy="442674"/>
              <a:chOff x="1709133" y="1198902"/>
              <a:chExt cx="4378690" cy="442674"/>
            </a:xfrm>
          </p:grpSpPr>
          <p:grpSp>
            <p:nvGrpSpPr>
              <p:cNvPr id="17" name="Group 42">
                <a:extLst>
                  <a:ext uri="{FF2B5EF4-FFF2-40B4-BE49-F238E27FC236}">
                    <a16:creationId xmlns:a16="http://schemas.microsoft.com/office/drawing/2014/main" id="{8108E135-8D86-8203-E402-AB479687B8D6}"/>
                  </a:ext>
                </a:extLst>
              </p:cNvPr>
              <p:cNvGrpSpPr/>
              <p:nvPr/>
            </p:nvGrpSpPr>
            <p:grpSpPr>
              <a:xfrm>
                <a:off x="1709133" y="1212572"/>
                <a:ext cx="367469" cy="406021"/>
                <a:chOff x="1068224" y="1212572"/>
                <a:chExt cx="367469" cy="406021"/>
              </a:xfrm>
            </p:grpSpPr>
            <p:sp>
              <p:nvSpPr>
                <p:cNvPr id="19" name="Oval 44">
                  <a:extLst>
                    <a:ext uri="{FF2B5EF4-FFF2-40B4-BE49-F238E27FC236}">
                      <a16:creationId xmlns:a16="http://schemas.microsoft.com/office/drawing/2014/main" id="{9CAB0592-1535-0563-D9EF-194F2A57844E}"/>
                    </a:ext>
                  </a:extLst>
                </p:cNvPr>
                <p:cNvSpPr/>
                <p:nvPr/>
              </p:nvSpPr>
              <p:spPr>
                <a:xfrm>
                  <a:off x="1068224" y="1212572"/>
                  <a:ext cx="367469" cy="350377"/>
                </a:xfrm>
                <a:prstGeom prst="ellipse">
                  <a:avLst/>
                </a:prstGeom>
                <a:solidFill>
                  <a:srgbClr val="54A02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20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0" name="TextBox 45">
                  <a:extLst>
                    <a:ext uri="{FF2B5EF4-FFF2-40B4-BE49-F238E27FC236}">
                      <a16:creationId xmlns:a16="http://schemas.microsoft.com/office/drawing/2014/main" id="{FF4F7744-AA3C-48CC-FDFF-5C3F9C9C477B}"/>
                    </a:ext>
                  </a:extLst>
                </p:cNvPr>
                <p:cNvSpPr txBox="1"/>
                <p:nvPr/>
              </p:nvSpPr>
              <p:spPr>
                <a:xfrm>
                  <a:off x="1086688" y="1218483"/>
                  <a:ext cx="32733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CO" sz="2000" b="1" dirty="0">
                      <a:solidFill>
                        <a:schemeClr val="bg1"/>
                      </a:solidFill>
                      <a:latin typeface="+mj-lt"/>
                      <a:ea typeface="Verdana" panose="020B0604030504040204" pitchFamily="34" charset="0"/>
                    </a:rPr>
                    <a:t>3</a:t>
                  </a:r>
                </a:p>
              </p:txBody>
            </p:sp>
          </p:grpSp>
          <p:sp>
            <p:nvSpPr>
              <p:cNvPr id="18" name="TextBox 43">
                <a:extLst>
                  <a:ext uri="{FF2B5EF4-FFF2-40B4-BE49-F238E27FC236}">
                    <a16:creationId xmlns:a16="http://schemas.microsoft.com/office/drawing/2014/main" id="{29DD6B2A-36C5-52A2-EE1A-C1CC952301DC}"/>
                  </a:ext>
                </a:extLst>
              </p:cNvPr>
              <p:cNvSpPr txBox="1"/>
              <p:nvPr/>
            </p:nvSpPr>
            <p:spPr>
              <a:xfrm>
                <a:off x="1973257" y="1198902"/>
                <a:ext cx="4114566" cy="442674"/>
              </a:xfrm>
              <a:prstGeom prst="roundRect">
                <a:avLst/>
              </a:prstGeom>
              <a:noFill/>
              <a:ln>
                <a:solidFill>
                  <a:srgbClr val="54A02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s-CO" sz="2000" dirty="0">
                    <a:latin typeface="+mj-lt"/>
                    <a:ea typeface="Verdana" panose="020B0604030504040204" pitchFamily="34" charset="0"/>
                  </a:rPr>
                  <a:t>  Objetivos de la descentralización</a:t>
                </a:r>
              </a:p>
            </p:txBody>
          </p:sp>
        </p:grpSp>
        <p:grpSp>
          <p:nvGrpSpPr>
            <p:cNvPr id="21" name="Group 46">
              <a:extLst>
                <a:ext uri="{FF2B5EF4-FFF2-40B4-BE49-F238E27FC236}">
                  <a16:creationId xmlns:a16="http://schemas.microsoft.com/office/drawing/2014/main" id="{01DE8940-279A-DDE4-69B6-C985B0892E83}"/>
                </a:ext>
              </a:extLst>
            </p:cNvPr>
            <p:cNvGrpSpPr/>
            <p:nvPr/>
          </p:nvGrpSpPr>
          <p:grpSpPr>
            <a:xfrm>
              <a:off x="1921474" y="3838868"/>
              <a:ext cx="2054422" cy="419691"/>
              <a:chOff x="1709133" y="1198902"/>
              <a:chExt cx="2054422" cy="419691"/>
            </a:xfrm>
          </p:grpSpPr>
          <p:grpSp>
            <p:nvGrpSpPr>
              <p:cNvPr id="22" name="Group 47">
                <a:extLst>
                  <a:ext uri="{FF2B5EF4-FFF2-40B4-BE49-F238E27FC236}">
                    <a16:creationId xmlns:a16="http://schemas.microsoft.com/office/drawing/2014/main" id="{D75B6FBC-C8B0-EAAC-C60A-38526DB87BE2}"/>
                  </a:ext>
                </a:extLst>
              </p:cNvPr>
              <p:cNvGrpSpPr/>
              <p:nvPr/>
            </p:nvGrpSpPr>
            <p:grpSpPr>
              <a:xfrm>
                <a:off x="1709133" y="1212572"/>
                <a:ext cx="367469" cy="406021"/>
                <a:chOff x="1068224" y="1212572"/>
                <a:chExt cx="367469" cy="406021"/>
              </a:xfrm>
            </p:grpSpPr>
            <p:sp>
              <p:nvSpPr>
                <p:cNvPr id="24" name="Oval 49">
                  <a:extLst>
                    <a:ext uri="{FF2B5EF4-FFF2-40B4-BE49-F238E27FC236}">
                      <a16:creationId xmlns:a16="http://schemas.microsoft.com/office/drawing/2014/main" id="{AA3A2972-86A9-9429-73C3-B7E7B8B503C0}"/>
                    </a:ext>
                  </a:extLst>
                </p:cNvPr>
                <p:cNvSpPr/>
                <p:nvPr/>
              </p:nvSpPr>
              <p:spPr>
                <a:xfrm>
                  <a:off x="1068224" y="1212572"/>
                  <a:ext cx="367469" cy="350377"/>
                </a:xfrm>
                <a:prstGeom prst="ellipse">
                  <a:avLst/>
                </a:prstGeom>
                <a:solidFill>
                  <a:srgbClr val="54A02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20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25" name="TextBox 50">
                  <a:extLst>
                    <a:ext uri="{FF2B5EF4-FFF2-40B4-BE49-F238E27FC236}">
                      <a16:creationId xmlns:a16="http://schemas.microsoft.com/office/drawing/2014/main" id="{62FCDD21-F9CD-2833-6BE5-6516D458A4EE}"/>
                    </a:ext>
                  </a:extLst>
                </p:cNvPr>
                <p:cNvSpPr txBox="1"/>
                <p:nvPr/>
              </p:nvSpPr>
              <p:spPr>
                <a:xfrm>
                  <a:off x="1086688" y="1218483"/>
                  <a:ext cx="32733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CO" sz="2000" b="1" dirty="0">
                      <a:solidFill>
                        <a:schemeClr val="bg1"/>
                      </a:solidFill>
                      <a:latin typeface="+mj-lt"/>
                      <a:ea typeface="Verdana" panose="020B0604030504040204" pitchFamily="34" charset="0"/>
                    </a:rPr>
                    <a:t>5</a:t>
                  </a:r>
                </a:p>
              </p:txBody>
            </p:sp>
          </p:grpSp>
          <p:sp>
            <p:nvSpPr>
              <p:cNvPr id="23" name="TextBox 48">
                <a:extLst>
                  <a:ext uri="{FF2B5EF4-FFF2-40B4-BE49-F238E27FC236}">
                    <a16:creationId xmlns:a16="http://schemas.microsoft.com/office/drawing/2014/main" id="{14121B83-3756-60A7-58CC-DE93BCC32B1E}"/>
                  </a:ext>
                </a:extLst>
              </p:cNvPr>
              <p:cNvSpPr txBox="1"/>
              <p:nvPr/>
            </p:nvSpPr>
            <p:spPr>
              <a:xfrm>
                <a:off x="1973257" y="1198902"/>
                <a:ext cx="1790298" cy="414979"/>
              </a:xfrm>
              <a:prstGeom prst="roundRect">
                <a:avLst/>
              </a:prstGeom>
              <a:noFill/>
              <a:ln>
                <a:solidFill>
                  <a:srgbClr val="54A02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s-CO" sz="2000" dirty="0">
                    <a:latin typeface="+mj-lt"/>
                    <a:ea typeface="Verdana" panose="020B0604030504040204" pitchFamily="34" charset="0"/>
                  </a:rPr>
                  <a:t>  </a:t>
                </a:r>
                <a:r>
                  <a:rPr lang="es-ES" sz="2000" dirty="0">
                    <a:latin typeface="+mj-lt"/>
                    <a:ea typeface="Verdana" panose="020B0604030504040204" pitchFamily="34" charset="0"/>
                  </a:rPr>
                  <a:t>Competencias </a:t>
                </a:r>
              </a:p>
            </p:txBody>
          </p:sp>
        </p:grpSp>
        <p:grpSp>
          <p:nvGrpSpPr>
            <p:cNvPr id="26" name="Group 51">
              <a:extLst>
                <a:ext uri="{FF2B5EF4-FFF2-40B4-BE49-F238E27FC236}">
                  <a16:creationId xmlns:a16="http://schemas.microsoft.com/office/drawing/2014/main" id="{60910B73-8E5B-474D-535F-939EF7B00414}"/>
                </a:ext>
              </a:extLst>
            </p:cNvPr>
            <p:cNvGrpSpPr/>
            <p:nvPr/>
          </p:nvGrpSpPr>
          <p:grpSpPr>
            <a:xfrm>
              <a:off x="1921473" y="4525208"/>
              <a:ext cx="1566301" cy="419691"/>
              <a:chOff x="1709133" y="1198902"/>
              <a:chExt cx="1566301" cy="419691"/>
            </a:xfrm>
          </p:grpSpPr>
          <p:grpSp>
            <p:nvGrpSpPr>
              <p:cNvPr id="27" name="Group 52">
                <a:extLst>
                  <a:ext uri="{FF2B5EF4-FFF2-40B4-BE49-F238E27FC236}">
                    <a16:creationId xmlns:a16="http://schemas.microsoft.com/office/drawing/2014/main" id="{D5D8B025-238E-93EC-A30A-562A4F9C6408}"/>
                  </a:ext>
                </a:extLst>
              </p:cNvPr>
              <p:cNvGrpSpPr/>
              <p:nvPr/>
            </p:nvGrpSpPr>
            <p:grpSpPr>
              <a:xfrm>
                <a:off x="1709133" y="1212572"/>
                <a:ext cx="367469" cy="406021"/>
                <a:chOff x="1068224" y="1212572"/>
                <a:chExt cx="367469" cy="406021"/>
              </a:xfrm>
            </p:grpSpPr>
            <p:sp>
              <p:nvSpPr>
                <p:cNvPr id="29" name="Oval 54">
                  <a:extLst>
                    <a:ext uri="{FF2B5EF4-FFF2-40B4-BE49-F238E27FC236}">
                      <a16:creationId xmlns:a16="http://schemas.microsoft.com/office/drawing/2014/main" id="{2A0628F6-8C33-251A-F22D-93B93E66E70F}"/>
                    </a:ext>
                  </a:extLst>
                </p:cNvPr>
                <p:cNvSpPr/>
                <p:nvPr/>
              </p:nvSpPr>
              <p:spPr>
                <a:xfrm>
                  <a:off x="1068224" y="1212572"/>
                  <a:ext cx="367469" cy="350377"/>
                </a:xfrm>
                <a:prstGeom prst="ellipse">
                  <a:avLst/>
                </a:prstGeom>
                <a:solidFill>
                  <a:srgbClr val="54A02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20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30" name="TextBox 55">
                  <a:extLst>
                    <a:ext uri="{FF2B5EF4-FFF2-40B4-BE49-F238E27FC236}">
                      <a16:creationId xmlns:a16="http://schemas.microsoft.com/office/drawing/2014/main" id="{DEA942A7-5D76-47FA-CB96-2033C16498EC}"/>
                    </a:ext>
                  </a:extLst>
                </p:cNvPr>
                <p:cNvSpPr txBox="1"/>
                <p:nvPr/>
              </p:nvSpPr>
              <p:spPr>
                <a:xfrm>
                  <a:off x="1086688" y="1218483"/>
                  <a:ext cx="32733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CO" sz="2000" b="1" dirty="0">
                      <a:solidFill>
                        <a:schemeClr val="bg1"/>
                      </a:solidFill>
                      <a:latin typeface="+mj-lt"/>
                      <a:ea typeface="Verdana" panose="020B0604030504040204" pitchFamily="34" charset="0"/>
                    </a:rPr>
                    <a:t>6</a:t>
                  </a:r>
                </a:p>
              </p:txBody>
            </p:sp>
          </p:grpSp>
          <p:sp>
            <p:nvSpPr>
              <p:cNvPr id="28" name="TextBox 53">
                <a:extLst>
                  <a:ext uri="{FF2B5EF4-FFF2-40B4-BE49-F238E27FC236}">
                    <a16:creationId xmlns:a16="http://schemas.microsoft.com/office/drawing/2014/main" id="{1B2609EB-7612-178D-CDD4-CFE4062B7A44}"/>
                  </a:ext>
                </a:extLst>
              </p:cNvPr>
              <p:cNvSpPr txBox="1"/>
              <p:nvPr/>
            </p:nvSpPr>
            <p:spPr>
              <a:xfrm>
                <a:off x="1973257" y="1198902"/>
                <a:ext cx="1302177" cy="414979"/>
              </a:xfrm>
              <a:prstGeom prst="roundRect">
                <a:avLst/>
              </a:prstGeom>
              <a:noFill/>
              <a:ln>
                <a:solidFill>
                  <a:srgbClr val="54A02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s-CO" sz="2000" dirty="0">
                    <a:latin typeface="+mj-lt"/>
                    <a:ea typeface="Verdana" panose="020B0604030504040204" pitchFamily="34" charset="0"/>
                  </a:rPr>
                  <a:t>  El Modelo</a:t>
                </a:r>
              </a:p>
            </p:txBody>
          </p:sp>
        </p:grpSp>
        <p:grpSp>
          <p:nvGrpSpPr>
            <p:cNvPr id="31" name="Group 56">
              <a:extLst>
                <a:ext uri="{FF2B5EF4-FFF2-40B4-BE49-F238E27FC236}">
                  <a16:creationId xmlns:a16="http://schemas.microsoft.com/office/drawing/2014/main" id="{EEABA33F-3456-339F-FB61-00DA97E6CB25}"/>
                </a:ext>
              </a:extLst>
            </p:cNvPr>
            <p:cNvGrpSpPr/>
            <p:nvPr/>
          </p:nvGrpSpPr>
          <p:grpSpPr>
            <a:xfrm>
              <a:off x="1921473" y="5211550"/>
              <a:ext cx="1654135" cy="419690"/>
              <a:chOff x="1709133" y="1198902"/>
              <a:chExt cx="1654135" cy="419690"/>
            </a:xfrm>
          </p:grpSpPr>
          <p:grpSp>
            <p:nvGrpSpPr>
              <p:cNvPr id="32" name="Group 57">
                <a:extLst>
                  <a:ext uri="{FF2B5EF4-FFF2-40B4-BE49-F238E27FC236}">
                    <a16:creationId xmlns:a16="http://schemas.microsoft.com/office/drawing/2014/main" id="{DC80F515-DF02-B579-C1C7-7DC18C63B621}"/>
                  </a:ext>
                </a:extLst>
              </p:cNvPr>
              <p:cNvGrpSpPr/>
              <p:nvPr/>
            </p:nvGrpSpPr>
            <p:grpSpPr>
              <a:xfrm>
                <a:off x="1709133" y="1212572"/>
                <a:ext cx="367469" cy="406020"/>
                <a:chOff x="1068224" y="1212572"/>
                <a:chExt cx="367469" cy="406020"/>
              </a:xfrm>
            </p:grpSpPr>
            <p:sp>
              <p:nvSpPr>
                <p:cNvPr id="34" name="Oval 59">
                  <a:extLst>
                    <a:ext uri="{FF2B5EF4-FFF2-40B4-BE49-F238E27FC236}">
                      <a16:creationId xmlns:a16="http://schemas.microsoft.com/office/drawing/2014/main" id="{2AFFD46B-358A-8DEF-149E-8DA4A180B18D}"/>
                    </a:ext>
                  </a:extLst>
                </p:cNvPr>
                <p:cNvSpPr/>
                <p:nvPr/>
              </p:nvSpPr>
              <p:spPr>
                <a:xfrm>
                  <a:off x="1068224" y="1212572"/>
                  <a:ext cx="367469" cy="350377"/>
                </a:xfrm>
                <a:prstGeom prst="ellipse">
                  <a:avLst/>
                </a:prstGeom>
                <a:solidFill>
                  <a:srgbClr val="54A02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20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35" name="TextBox 60">
                  <a:extLst>
                    <a:ext uri="{FF2B5EF4-FFF2-40B4-BE49-F238E27FC236}">
                      <a16:creationId xmlns:a16="http://schemas.microsoft.com/office/drawing/2014/main" id="{16B170A0-BB75-58CE-DA3B-BA8BACC74E68}"/>
                    </a:ext>
                  </a:extLst>
                </p:cNvPr>
                <p:cNvSpPr txBox="1"/>
                <p:nvPr/>
              </p:nvSpPr>
              <p:spPr>
                <a:xfrm>
                  <a:off x="1086688" y="1218482"/>
                  <a:ext cx="32733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CO" sz="2000" b="1" dirty="0">
                      <a:solidFill>
                        <a:schemeClr val="bg1"/>
                      </a:solidFill>
                      <a:latin typeface="+mj-lt"/>
                      <a:ea typeface="Verdana" panose="020B0604030504040204" pitchFamily="34" charset="0"/>
                    </a:rPr>
                    <a:t>7</a:t>
                  </a:r>
                </a:p>
              </p:txBody>
            </p:sp>
          </p:grpSp>
          <p:sp>
            <p:nvSpPr>
              <p:cNvPr id="33" name="TextBox 58">
                <a:extLst>
                  <a:ext uri="{FF2B5EF4-FFF2-40B4-BE49-F238E27FC236}">
                    <a16:creationId xmlns:a16="http://schemas.microsoft.com/office/drawing/2014/main" id="{FF79DB51-A1F5-A0BE-6ACA-9B0E58C1C92D}"/>
                  </a:ext>
                </a:extLst>
              </p:cNvPr>
              <p:cNvSpPr txBox="1"/>
              <p:nvPr/>
            </p:nvSpPr>
            <p:spPr>
              <a:xfrm>
                <a:off x="1973257" y="1198902"/>
                <a:ext cx="1390011" cy="414979"/>
              </a:xfrm>
              <a:prstGeom prst="roundRect">
                <a:avLst/>
              </a:prstGeom>
              <a:noFill/>
              <a:ln>
                <a:solidFill>
                  <a:srgbClr val="54A02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s-CO" sz="2000" dirty="0">
                    <a:latin typeface="+mj-lt"/>
                    <a:ea typeface="Verdana" panose="020B0604030504040204" pitchFamily="34" charset="0"/>
                  </a:rPr>
                  <a:t>  Tipologías</a:t>
                </a:r>
              </a:p>
            </p:txBody>
          </p:sp>
        </p:grpSp>
        <p:grpSp>
          <p:nvGrpSpPr>
            <p:cNvPr id="36" name="Group 61">
              <a:extLst>
                <a:ext uri="{FF2B5EF4-FFF2-40B4-BE49-F238E27FC236}">
                  <a16:creationId xmlns:a16="http://schemas.microsoft.com/office/drawing/2014/main" id="{488B44CE-4E52-7CE0-23C8-69E414C5612F}"/>
                </a:ext>
              </a:extLst>
            </p:cNvPr>
            <p:cNvGrpSpPr/>
            <p:nvPr/>
          </p:nvGrpSpPr>
          <p:grpSpPr>
            <a:xfrm>
              <a:off x="1921474" y="1093508"/>
              <a:ext cx="4271512" cy="497374"/>
              <a:chOff x="1709133" y="1198902"/>
              <a:chExt cx="4271512" cy="497374"/>
            </a:xfrm>
          </p:grpSpPr>
          <p:grpSp>
            <p:nvGrpSpPr>
              <p:cNvPr id="37" name="Group 62">
                <a:extLst>
                  <a:ext uri="{FF2B5EF4-FFF2-40B4-BE49-F238E27FC236}">
                    <a16:creationId xmlns:a16="http://schemas.microsoft.com/office/drawing/2014/main" id="{28E58D6B-0B4B-294D-5C4C-BB675D0C26CF}"/>
                  </a:ext>
                </a:extLst>
              </p:cNvPr>
              <p:cNvGrpSpPr/>
              <p:nvPr/>
            </p:nvGrpSpPr>
            <p:grpSpPr>
              <a:xfrm>
                <a:off x="1709133" y="1212572"/>
                <a:ext cx="367469" cy="406021"/>
                <a:chOff x="1068224" y="1212572"/>
                <a:chExt cx="367469" cy="406021"/>
              </a:xfrm>
            </p:grpSpPr>
            <p:sp>
              <p:nvSpPr>
                <p:cNvPr id="39" name="Oval 64">
                  <a:extLst>
                    <a:ext uri="{FF2B5EF4-FFF2-40B4-BE49-F238E27FC236}">
                      <a16:creationId xmlns:a16="http://schemas.microsoft.com/office/drawing/2014/main" id="{946A2411-2ED0-3D9F-101D-B9D2DA3C74C6}"/>
                    </a:ext>
                  </a:extLst>
                </p:cNvPr>
                <p:cNvSpPr/>
                <p:nvPr/>
              </p:nvSpPr>
              <p:spPr>
                <a:xfrm>
                  <a:off x="1068224" y="1212572"/>
                  <a:ext cx="367469" cy="350377"/>
                </a:xfrm>
                <a:prstGeom prst="ellipse">
                  <a:avLst/>
                </a:prstGeom>
                <a:solidFill>
                  <a:srgbClr val="54A02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2000" b="1" dirty="0">
                    <a:solidFill>
                      <a:schemeClr val="bg1"/>
                    </a:solidFill>
                    <a:latin typeface="+mj-lt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40" name="TextBox 65">
                  <a:extLst>
                    <a:ext uri="{FF2B5EF4-FFF2-40B4-BE49-F238E27FC236}">
                      <a16:creationId xmlns:a16="http://schemas.microsoft.com/office/drawing/2014/main" id="{F0875C84-CBB4-EE19-E3D8-879E451DADF2}"/>
                    </a:ext>
                  </a:extLst>
                </p:cNvPr>
                <p:cNvSpPr txBox="1"/>
                <p:nvPr/>
              </p:nvSpPr>
              <p:spPr>
                <a:xfrm>
                  <a:off x="1086688" y="1218483"/>
                  <a:ext cx="32733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s-CO" sz="2000" b="1" dirty="0">
                      <a:solidFill>
                        <a:schemeClr val="bg1"/>
                      </a:solidFill>
                      <a:latin typeface="+mj-lt"/>
                      <a:ea typeface="Verdana" panose="020B0604030504040204" pitchFamily="34" charset="0"/>
                    </a:rPr>
                    <a:t>1</a:t>
                  </a:r>
                </a:p>
              </p:txBody>
            </p:sp>
          </p:grpSp>
          <p:sp>
            <p:nvSpPr>
              <p:cNvPr id="38" name="TextBox 63">
                <a:extLst>
                  <a:ext uri="{FF2B5EF4-FFF2-40B4-BE49-F238E27FC236}">
                    <a16:creationId xmlns:a16="http://schemas.microsoft.com/office/drawing/2014/main" id="{7582FC38-4D47-51C5-7E25-6D9E3200C055}"/>
                  </a:ext>
                </a:extLst>
              </p:cNvPr>
              <p:cNvSpPr txBox="1"/>
              <p:nvPr/>
            </p:nvSpPr>
            <p:spPr>
              <a:xfrm>
                <a:off x="1973257" y="1198902"/>
                <a:ext cx="4007388" cy="497374"/>
              </a:xfrm>
              <a:prstGeom prst="roundRect">
                <a:avLst/>
              </a:prstGeom>
              <a:noFill/>
              <a:ln>
                <a:solidFill>
                  <a:srgbClr val="54A02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s-CO" sz="2000" dirty="0">
                    <a:latin typeface="+mj-lt"/>
                    <a:ea typeface="Verdana" panose="020B0604030504040204" pitchFamily="34" charset="0"/>
                  </a:rPr>
                  <a:t> Los obstáculos de la descentralización</a:t>
                </a:r>
              </a:p>
            </p:txBody>
          </p:sp>
        </p:grpSp>
      </p:grpSp>
      <p:pic>
        <p:nvPicPr>
          <p:cNvPr id="41" name="Google Shape;35;p1" descr="Urbanpro">
            <a:extLst>
              <a:ext uri="{FF2B5EF4-FFF2-40B4-BE49-F238E27FC236}">
                <a16:creationId xmlns:a16="http://schemas.microsoft.com/office/drawing/2014/main" id="{81B89476-0251-D4E4-A312-9D20218F950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87927" y="118754"/>
            <a:ext cx="1068804" cy="653518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Oval 54">
            <a:extLst>
              <a:ext uri="{FF2B5EF4-FFF2-40B4-BE49-F238E27FC236}">
                <a16:creationId xmlns:a16="http://schemas.microsoft.com/office/drawing/2014/main" id="{2D162D26-2D3F-5671-126B-56C2A8E0FF23}"/>
              </a:ext>
            </a:extLst>
          </p:cNvPr>
          <p:cNvSpPr/>
          <p:nvPr/>
        </p:nvSpPr>
        <p:spPr>
          <a:xfrm>
            <a:off x="2022401" y="5193777"/>
            <a:ext cx="426012" cy="373760"/>
          </a:xfrm>
          <a:prstGeom prst="ellipse">
            <a:avLst/>
          </a:prstGeom>
          <a:solidFill>
            <a:srgbClr val="54A0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</a:rPr>
              <a:t>8</a:t>
            </a:r>
            <a:endParaRPr lang="es-CO" sz="2000" b="1" dirty="0">
              <a:solidFill>
                <a:schemeClr val="bg1"/>
              </a:solidFill>
              <a:latin typeface="+mj-lt"/>
              <a:ea typeface="Verdana" panose="020B0604030504040204" pitchFamily="34" charset="0"/>
            </a:endParaRPr>
          </a:p>
        </p:txBody>
      </p:sp>
      <p:sp>
        <p:nvSpPr>
          <p:cNvPr id="49" name="TextBox 53">
            <a:extLst>
              <a:ext uri="{FF2B5EF4-FFF2-40B4-BE49-F238E27FC236}">
                <a16:creationId xmlns:a16="http://schemas.microsoft.com/office/drawing/2014/main" id="{D373DAA2-7BBD-B2C8-1CE5-B0425FC575C6}"/>
              </a:ext>
            </a:extLst>
          </p:cNvPr>
          <p:cNvSpPr txBox="1"/>
          <p:nvPr/>
        </p:nvSpPr>
        <p:spPr>
          <a:xfrm>
            <a:off x="2328604" y="5143570"/>
            <a:ext cx="3064155" cy="442674"/>
          </a:xfrm>
          <a:prstGeom prst="roundRect">
            <a:avLst/>
          </a:prstGeom>
          <a:noFill/>
          <a:ln>
            <a:solidFill>
              <a:srgbClr val="54A021"/>
            </a:solidFill>
          </a:ln>
        </p:spPr>
        <p:txBody>
          <a:bodyPr wrap="none" rtlCol="0">
            <a:spAutoFit/>
          </a:bodyPr>
          <a:lstStyle/>
          <a:p>
            <a:r>
              <a:rPr lang="es-CO" sz="2000" dirty="0">
                <a:latin typeface="+mj-lt"/>
                <a:ea typeface="Verdana" panose="020B0604030504040204" pitchFamily="34" charset="0"/>
              </a:rPr>
              <a:t>  Fuentes de financiación</a:t>
            </a:r>
          </a:p>
        </p:txBody>
      </p:sp>
      <p:sp>
        <p:nvSpPr>
          <p:cNvPr id="2" name="Oval 54">
            <a:extLst>
              <a:ext uri="{FF2B5EF4-FFF2-40B4-BE49-F238E27FC236}">
                <a16:creationId xmlns:a16="http://schemas.microsoft.com/office/drawing/2014/main" id="{12D9642B-44BD-EB8A-EB1C-62AA1F2B83EB}"/>
              </a:ext>
            </a:extLst>
          </p:cNvPr>
          <p:cNvSpPr/>
          <p:nvPr/>
        </p:nvSpPr>
        <p:spPr>
          <a:xfrm>
            <a:off x="2020426" y="5690560"/>
            <a:ext cx="426012" cy="373760"/>
          </a:xfrm>
          <a:prstGeom prst="ellipse">
            <a:avLst/>
          </a:prstGeom>
          <a:solidFill>
            <a:srgbClr val="54A0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</a:rPr>
              <a:t>9</a:t>
            </a:r>
            <a:endParaRPr lang="es-CO" sz="2000" b="1" dirty="0">
              <a:solidFill>
                <a:schemeClr val="bg1"/>
              </a:solidFill>
              <a:latin typeface="+mj-lt"/>
              <a:ea typeface="Verdana" panose="020B0604030504040204" pitchFamily="34" charset="0"/>
            </a:endParaRPr>
          </a:p>
        </p:txBody>
      </p:sp>
      <p:sp>
        <p:nvSpPr>
          <p:cNvPr id="5" name="TextBox 53">
            <a:extLst>
              <a:ext uri="{FF2B5EF4-FFF2-40B4-BE49-F238E27FC236}">
                <a16:creationId xmlns:a16="http://schemas.microsoft.com/office/drawing/2014/main" id="{EB8346A7-4F9C-7877-1081-B62FB786B936}"/>
              </a:ext>
            </a:extLst>
          </p:cNvPr>
          <p:cNvSpPr txBox="1"/>
          <p:nvPr/>
        </p:nvSpPr>
        <p:spPr>
          <a:xfrm>
            <a:off x="2481004" y="5628475"/>
            <a:ext cx="4902304" cy="442674"/>
          </a:xfrm>
          <a:prstGeom prst="roundRect">
            <a:avLst/>
          </a:prstGeom>
          <a:noFill/>
          <a:ln>
            <a:solidFill>
              <a:srgbClr val="54A021"/>
            </a:solidFill>
          </a:ln>
        </p:spPr>
        <p:txBody>
          <a:bodyPr wrap="none" rtlCol="0">
            <a:spAutoFit/>
          </a:bodyPr>
          <a:lstStyle/>
          <a:p>
            <a:r>
              <a:rPr lang="es-CO" sz="2000" dirty="0">
                <a:latin typeface="+mj-lt"/>
                <a:ea typeface="Verdana" panose="020B0604030504040204" pitchFamily="34" charset="0"/>
              </a:rPr>
              <a:t> El papel de los EAT en un nuevo modelo</a:t>
            </a:r>
          </a:p>
        </p:txBody>
      </p:sp>
    </p:spTree>
    <p:extLst>
      <p:ext uri="{BB962C8B-B14F-4D97-AF65-F5344CB8AC3E}">
        <p14:creationId xmlns:p14="http://schemas.microsoft.com/office/powerpoint/2010/main" val="330999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37DA5B9-9DD4-5A51-F23E-5077BF61C3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s-MX" smtClean="0"/>
              <a:pPr/>
              <a:t>3</a:t>
            </a:fld>
            <a:endParaRPr lang="es-MX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32901A9-C0A9-1673-7007-5A69F20B7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b="1" dirty="0"/>
              <a:t>La Descentralización “El modelo”</a:t>
            </a:r>
            <a:endParaRPr lang="es-CO" sz="2800" b="1" dirty="0"/>
          </a:p>
        </p:txBody>
      </p:sp>
      <p:pic>
        <p:nvPicPr>
          <p:cNvPr id="41" name="Google Shape;35;p1" descr="Urbanpro">
            <a:extLst>
              <a:ext uri="{FF2B5EF4-FFF2-40B4-BE49-F238E27FC236}">
                <a16:creationId xmlns:a16="http://schemas.microsoft.com/office/drawing/2014/main" id="{81B89476-0251-D4E4-A312-9D20218F950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87927" y="118754"/>
            <a:ext cx="1068804" cy="653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Picture 2">
            <a:extLst>
              <a:ext uri="{FF2B5EF4-FFF2-40B4-BE49-F238E27FC236}">
                <a16:creationId xmlns:a16="http://schemas.microsoft.com/office/drawing/2014/main" id="{F688C065-787A-9E4F-BE3C-413FE8DB5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5386">
            <a:off x="737117" y="1116983"/>
            <a:ext cx="3674423" cy="5177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4DB2AB57-25E4-5844-839D-9D052BF150E5}"/>
              </a:ext>
            </a:extLst>
          </p:cNvPr>
          <p:cNvSpPr txBox="1"/>
          <p:nvPr/>
        </p:nvSpPr>
        <p:spPr>
          <a:xfrm>
            <a:off x="4948234" y="1494262"/>
            <a:ext cx="68768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i="0" u="none" strike="noStrike" dirty="0">
                <a:solidFill>
                  <a:srgbClr val="202124"/>
                </a:solidFill>
                <a:effectLst/>
                <a:latin typeface="Montserrat" pitchFamily="2" charset="77"/>
              </a:rPr>
              <a:t>“Yo pa' arriba, volteo muy poco</a:t>
            </a:r>
            <a:br>
              <a:rPr lang="es-CO" sz="2800" b="1" dirty="0">
                <a:latin typeface="Montserrat" pitchFamily="2" charset="77"/>
              </a:rPr>
            </a:br>
            <a:r>
              <a:rPr lang="es-CO" sz="2800" b="1" i="0" u="none" strike="noStrike" dirty="0">
                <a:solidFill>
                  <a:srgbClr val="202124"/>
                </a:solidFill>
                <a:effectLst/>
                <a:latin typeface="Montserrat" pitchFamily="2" charset="77"/>
              </a:rPr>
              <a:t>Tú pa' abajo, no sabes mirar”</a:t>
            </a:r>
          </a:p>
          <a:p>
            <a:endParaRPr lang="es-CO" sz="2800" b="1" dirty="0">
              <a:solidFill>
                <a:srgbClr val="202124"/>
              </a:solidFill>
              <a:latin typeface="Montserrat" pitchFamily="2" charset="77"/>
            </a:endParaRPr>
          </a:p>
          <a:p>
            <a:r>
              <a:rPr lang="es-CO" sz="2800" b="1" dirty="0">
                <a:solidFill>
                  <a:srgbClr val="202124"/>
                </a:solidFill>
                <a:latin typeface="Montserrat" pitchFamily="2" charset="77"/>
              </a:rPr>
              <a:t>                                    </a:t>
            </a:r>
            <a:r>
              <a:rPr lang="es-CO" dirty="0">
                <a:solidFill>
                  <a:srgbClr val="202124"/>
                </a:solidFill>
                <a:latin typeface="Montserrat" pitchFamily="2" charset="77"/>
              </a:rPr>
              <a:t>José Alfredo Jiménez</a:t>
            </a:r>
            <a:endParaRPr lang="es-CO" dirty="0">
              <a:latin typeface="Montserrat" pitchFamily="2" charset="77"/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4E6C5039-98CF-B248-B120-1F11FC87EA38}"/>
              </a:ext>
            </a:extLst>
          </p:cNvPr>
          <p:cNvSpPr txBox="1"/>
          <p:nvPr/>
        </p:nvSpPr>
        <p:spPr>
          <a:xfrm>
            <a:off x="3889733" y="6232061"/>
            <a:ext cx="33249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000" dirty="0"/>
              <a:t>Fuente: https://es.wikipedia.org/wiki/José_Alfredo_Jiménez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96277EF9-21CE-414D-8D11-18C39DAD5E94}"/>
              </a:ext>
            </a:extLst>
          </p:cNvPr>
          <p:cNvSpPr txBox="1"/>
          <p:nvPr/>
        </p:nvSpPr>
        <p:spPr>
          <a:xfrm>
            <a:off x="5249525" y="3639091"/>
            <a:ext cx="68768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i="0" u="none" strike="noStrike" dirty="0">
                <a:solidFill>
                  <a:srgbClr val="202124"/>
                </a:solidFill>
                <a:effectLst/>
                <a:latin typeface="Montserrat" pitchFamily="2" charset="77"/>
              </a:rPr>
              <a:t>“Construyendo el Estado desde el territorio</a:t>
            </a:r>
            <a:r>
              <a:rPr lang="es-CO" sz="2800" b="1" i="0" u="none" strike="noStrike" dirty="0">
                <a:solidFill>
                  <a:srgbClr val="202124"/>
                </a:solidFill>
                <a:effectLst/>
                <a:latin typeface="Montserrat" pitchFamily="2" charset="77"/>
              </a:rPr>
              <a:t>"</a:t>
            </a:r>
            <a:r>
              <a:rPr lang="es-CO" sz="2800" b="1" dirty="0">
                <a:solidFill>
                  <a:srgbClr val="202124"/>
                </a:solidFill>
                <a:latin typeface="Montserrat" pitchFamily="2" charset="77"/>
              </a:rPr>
              <a:t>                        </a:t>
            </a:r>
            <a:endParaRPr lang="es-CO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60531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4F5A518-CF68-D891-E086-8230106D97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478242"/>
              </p:ext>
            </p:extLst>
          </p:nvPr>
        </p:nvGraphicFramePr>
        <p:xfrm>
          <a:off x="1071922" y="1223890"/>
          <a:ext cx="9612680" cy="4958305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4806340">
                  <a:extLst>
                    <a:ext uri="{9D8B030D-6E8A-4147-A177-3AD203B41FA5}">
                      <a16:colId xmlns:a16="http://schemas.microsoft.com/office/drawing/2014/main" val="2149876327"/>
                    </a:ext>
                  </a:extLst>
                </a:gridCol>
                <a:gridCol w="4806340">
                  <a:extLst>
                    <a:ext uri="{9D8B030D-6E8A-4147-A177-3AD203B41FA5}">
                      <a16:colId xmlns:a16="http://schemas.microsoft.com/office/drawing/2014/main" val="778633717"/>
                    </a:ext>
                  </a:extLst>
                </a:gridCol>
              </a:tblGrid>
              <a:tr h="670041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Obstáculos transversales de la Descentralización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D5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CO" sz="100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DF0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032948"/>
                  </a:ext>
                </a:extLst>
              </a:tr>
              <a:tr h="714710">
                <a:tc>
                  <a:txBody>
                    <a:bodyPr/>
                    <a:lstStyle/>
                    <a:p>
                      <a:pPr marL="342900" marR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s-CO" sz="16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Territorio presente, concepto ausente</a:t>
                      </a:r>
                      <a:endParaRPr lang="es-CO" sz="1600" b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s-CO" sz="16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Categorizando el desconocimiento</a:t>
                      </a:r>
                      <a:endParaRPr lang="es-CO" sz="1600" b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284263"/>
                  </a:ext>
                </a:extLst>
              </a:tr>
              <a:tr h="714710">
                <a:tc>
                  <a:txBody>
                    <a:bodyPr/>
                    <a:lstStyle/>
                    <a:p>
                      <a:pPr marL="342900" marR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s-CO" sz="16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Competencia, un concepto ambiguo</a:t>
                      </a:r>
                      <a:endParaRPr lang="es-CO" sz="1600" b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s-CO" sz="16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Fraccionando la asociatividad</a:t>
                      </a:r>
                      <a:endParaRPr lang="es-CO" sz="1600" b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8262675"/>
                  </a:ext>
                </a:extLst>
              </a:tr>
              <a:tr h="714710">
                <a:tc>
                  <a:txBody>
                    <a:bodyPr/>
                    <a:lstStyle/>
                    <a:p>
                      <a:pPr marL="342900" marR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s-CO" sz="16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Todos en todo</a:t>
                      </a:r>
                      <a:endParaRPr lang="es-CO" sz="1600" b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s-CO" sz="16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Descentralizando recursos, no capacidades</a:t>
                      </a:r>
                      <a:endParaRPr lang="es-CO" sz="1600" b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436013"/>
                  </a:ext>
                </a:extLst>
              </a:tr>
              <a:tr h="1072067">
                <a:tc>
                  <a:txBody>
                    <a:bodyPr/>
                    <a:lstStyle/>
                    <a:p>
                      <a:pPr marL="342900" marR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s-CO" sz="16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Realidad heterogénea, instrumentos homogéneos</a:t>
                      </a:r>
                      <a:endParaRPr lang="es-CO" sz="1600" b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s-CO" sz="16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La descentralización de recursos independiente a las competencias</a:t>
                      </a:r>
                      <a:endParaRPr lang="es-CO" sz="1600" b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475825"/>
                  </a:ext>
                </a:extLst>
              </a:tr>
              <a:tr h="1072067">
                <a:tc>
                  <a:txBody>
                    <a:bodyPr/>
                    <a:lstStyle/>
                    <a:p>
                      <a:pPr marL="342900" marR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s-CO" sz="16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La descentralización que centraliza</a:t>
                      </a:r>
                      <a:endParaRPr lang="es-CO" sz="1600" b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es-CO" sz="16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Las transferencias se han quedado cortas para el cierre de brechas</a:t>
                      </a:r>
                      <a:endParaRPr lang="es-CO" sz="1600" b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87864"/>
                  </a:ext>
                </a:extLst>
              </a:tr>
            </a:tbl>
          </a:graphicData>
        </a:graphic>
      </p:graphicFrame>
      <p:sp>
        <p:nvSpPr>
          <p:cNvPr id="7" name="Título 6">
            <a:extLst>
              <a:ext uri="{FF2B5EF4-FFF2-40B4-BE49-F238E27FC236}">
                <a16:creationId xmlns:a16="http://schemas.microsoft.com/office/drawing/2014/main" id="{FC094E66-FE47-064E-5882-29EB47981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0" y="137226"/>
            <a:ext cx="9725818" cy="749036"/>
          </a:xfrm>
        </p:spPr>
        <p:txBody>
          <a:bodyPr/>
          <a:lstStyle/>
          <a:p>
            <a:r>
              <a:rPr lang="es-CO" sz="2800" b="1" dirty="0">
                <a:latin typeface="+mj-lt"/>
                <a:ea typeface="Verdana" panose="020B0604030504040204" pitchFamily="34" charset="0"/>
              </a:rPr>
              <a:t>1. Los obstáculos de la descentralización</a:t>
            </a:r>
            <a:endParaRPr lang="es-CO" sz="2800" b="1" dirty="0">
              <a:latin typeface="+mj-lt"/>
            </a:endParaRPr>
          </a:p>
        </p:txBody>
      </p:sp>
      <p:pic>
        <p:nvPicPr>
          <p:cNvPr id="10" name="Google Shape;35;p1" descr="Urbanpro">
            <a:extLst>
              <a:ext uri="{FF2B5EF4-FFF2-40B4-BE49-F238E27FC236}">
                <a16:creationId xmlns:a16="http://schemas.microsoft.com/office/drawing/2014/main" id="{AEC1B442-88C2-BFFD-40A5-D6686969F13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87927" y="118754"/>
            <a:ext cx="1068804" cy="6535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1190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37DA5B9-9DD4-5A51-F23E-5077BF61C3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s-MX" smtClean="0"/>
              <a:pPr/>
              <a:t>5</a:t>
            </a:fld>
            <a:endParaRPr lang="es-MX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32901A9-C0A9-1673-7007-5A69F20B7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2800" b="1" dirty="0">
                <a:latin typeface="Montserrat" pitchFamily="2" charset="77"/>
              </a:rPr>
              <a:t>1.  Rupturas con el actual modelo </a:t>
            </a:r>
            <a:endParaRPr lang="es-CO" sz="2800" b="1" dirty="0"/>
          </a:p>
        </p:txBody>
      </p:sp>
      <p:pic>
        <p:nvPicPr>
          <p:cNvPr id="41" name="Google Shape;35;p1" descr="Urbanpro">
            <a:extLst>
              <a:ext uri="{FF2B5EF4-FFF2-40B4-BE49-F238E27FC236}">
                <a16:creationId xmlns:a16="http://schemas.microsoft.com/office/drawing/2014/main" id="{81B89476-0251-D4E4-A312-9D20218F950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87927" y="118754"/>
            <a:ext cx="1068804" cy="65351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3" name="Tabla 4">
            <a:extLst>
              <a:ext uri="{FF2B5EF4-FFF2-40B4-BE49-F238E27FC236}">
                <a16:creationId xmlns:a16="http://schemas.microsoft.com/office/drawing/2014/main" id="{5E8AEEE5-CD72-CF48-9A0F-212A29F512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7704525"/>
              </p:ext>
            </p:extLst>
          </p:nvPr>
        </p:nvGraphicFramePr>
        <p:xfrm>
          <a:off x="543364" y="1446019"/>
          <a:ext cx="11105271" cy="396596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5267870">
                  <a:extLst>
                    <a:ext uri="{9D8B030D-6E8A-4147-A177-3AD203B41FA5}">
                      <a16:colId xmlns:a16="http://schemas.microsoft.com/office/drawing/2014/main" val="1437421962"/>
                    </a:ext>
                  </a:extLst>
                </a:gridCol>
                <a:gridCol w="5837401">
                  <a:extLst>
                    <a:ext uri="{9D8B030D-6E8A-4147-A177-3AD203B41FA5}">
                      <a16:colId xmlns:a16="http://schemas.microsoft.com/office/drawing/2014/main" val="579125059"/>
                    </a:ext>
                  </a:extLst>
                </a:gridCol>
              </a:tblGrid>
              <a:tr h="555828"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solidFill>
                            <a:schemeClr val="tx1"/>
                          </a:solidFill>
                        </a:rPr>
                        <a:t>Modelo actual </a:t>
                      </a:r>
                      <a:endParaRPr lang="es-CO" sz="1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solidFill>
                            <a:schemeClr val="tx1"/>
                          </a:solidFill>
                        </a:rPr>
                        <a:t>Propuesta</a:t>
                      </a:r>
                      <a:endParaRPr lang="es-CO" sz="1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361613"/>
                  </a:ext>
                </a:extLst>
              </a:tr>
              <a:tr h="554392">
                <a:tc>
                  <a:txBody>
                    <a:bodyPr/>
                    <a:lstStyle/>
                    <a:p>
                      <a:pPr algn="ctr"/>
                      <a:r>
                        <a:rPr lang="es-CO" sz="1600" b="0" dirty="0"/>
                        <a:t>Busca </a:t>
                      </a:r>
                      <a:r>
                        <a:rPr lang="es-CO" sz="1600" b="0" u="sng" dirty="0"/>
                        <a:t>llevar</a:t>
                      </a:r>
                      <a:r>
                        <a:rPr lang="es-CO" sz="1600" b="0" dirty="0"/>
                        <a:t> el “Estado” a los territorios</a:t>
                      </a:r>
                      <a:endParaRPr lang="es-CO" sz="1600" b="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0" dirty="0"/>
                        <a:t>Busca </a:t>
                      </a:r>
                      <a:r>
                        <a:rPr lang="es-CO" sz="1600" b="0" u="sng" dirty="0"/>
                        <a:t>construir</a:t>
                      </a:r>
                      <a:r>
                        <a:rPr lang="es-CO" sz="1600" b="0" dirty="0"/>
                        <a:t> el “Estado” desde los territorios </a:t>
                      </a:r>
                      <a:endParaRPr lang="es-CO" sz="1600" b="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670384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es-CO" sz="1600" b="0" dirty="0"/>
                        <a:t>Fiscal &gt; Sectorial &gt; Capacidades en el Territorio</a:t>
                      </a:r>
                      <a:endParaRPr lang="es-CO" sz="1600" b="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0" dirty="0"/>
                        <a:t>Fiscal = Sectorial = Capacidades en el Territorio (</a:t>
                      </a:r>
                      <a:r>
                        <a:rPr lang="es-CO" sz="1600" b="0" u="sng" dirty="0"/>
                        <a:t>reconocimiento y generación</a:t>
                      </a:r>
                      <a:r>
                        <a:rPr lang="es-CO" sz="1600" b="0" dirty="0"/>
                        <a:t>)</a:t>
                      </a:r>
                      <a:endParaRPr lang="es-CO" sz="1600" b="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5856160"/>
                  </a:ext>
                </a:extLst>
              </a:tr>
              <a:tr h="759655">
                <a:tc>
                  <a:txBody>
                    <a:bodyPr/>
                    <a:lstStyle/>
                    <a:p>
                      <a:pPr algn="ctr"/>
                      <a:r>
                        <a:rPr lang="es-CO" sz="1600" b="0" dirty="0"/>
                        <a:t>Trabaja con imágenes de </a:t>
                      </a:r>
                      <a:r>
                        <a:rPr lang="es-CO" sz="1600" b="0" u="sng" dirty="0"/>
                        <a:t>baja resolución </a:t>
                      </a:r>
                    </a:p>
                    <a:p>
                      <a:pPr algn="ctr"/>
                      <a:r>
                        <a:rPr lang="es-CO" sz="1600" b="0" dirty="0"/>
                        <a:t>de la heterogeneidad territorial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0" u="sng" dirty="0"/>
                        <a:t>Mejora la resolución</a:t>
                      </a:r>
                      <a:r>
                        <a:rPr lang="es-CO" sz="1600" b="0" u="none" dirty="0"/>
                        <a:t> de </a:t>
                      </a:r>
                      <a:r>
                        <a:rPr lang="es-CO" sz="1600" b="0" dirty="0"/>
                        <a:t>la imágenes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0" dirty="0"/>
                        <a:t>de la heterogeneidad territorial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1012708"/>
                  </a:ext>
                </a:extLst>
              </a:tr>
              <a:tr h="703385">
                <a:tc>
                  <a:txBody>
                    <a:bodyPr/>
                    <a:lstStyle/>
                    <a:p>
                      <a:pPr algn="ctr"/>
                      <a:r>
                        <a:rPr lang="es-CO" sz="1600" b="0" u="sng" dirty="0"/>
                        <a:t>Ambiguo, homogeneizador y conservador</a:t>
                      </a:r>
                    </a:p>
                    <a:p>
                      <a:pPr algn="ctr"/>
                      <a:r>
                        <a:rPr lang="es-CO" sz="1600" b="0" dirty="0"/>
                        <a:t>en asignación de competencias </a:t>
                      </a:r>
                      <a:endParaRPr lang="es-CO" sz="1600" b="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0" u="sng" dirty="0"/>
                        <a:t>Avanza en claridad, reconocimiento e innovación</a:t>
                      </a:r>
                      <a:r>
                        <a:rPr lang="es-CO" sz="1600" b="0" u="none" dirty="0"/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0" u="none" dirty="0"/>
                        <a:t>en las competencias </a:t>
                      </a:r>
                      <a:endParaRPr lang="es-CO" sz="1600" b="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0242294"/>
                  </a:ext>
                </a:extLst>
              </a:tr>
              <a:tr h="661181">
                <a:tc>
                  <a:txBody>
                    <a:bodyPr/>
                    <a:lstStyle/>
                    <a:p>
                      <a:pPr algn="ctr"/>
                      <a:r>
                        <a:rPr lang="es-CO" sz="1600" b="0" dirty="0"/>
                        <a:t>La “ley del embudo” fiscal en favor de la Nación</a:t>
                      </a:r>
                      <a:endParaRPr lang="es-CO" sz="1600" b="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0" dirty="0"/>
                        <a:t> </a:t>
                      </a:r>
                      <a:r>
                        <a:rPr lang="es-CO" sz="1600" b="0" u="sng" dirty="0"/>
                        <a:t>Nuevas fuentes</a:t>
                      </a:r>
                      <a:r>
                        <a:rPr lang="es-CO" sz="1600" b="0" u="none" dirty="0"/>
                        <a:t> para </a:t>
                      </a:r>
                      <a:r>
                        <a:rPr lang="es-CO" sz="1600" b="0" dirty="0"/>
                        <a:t>los territorios  y mayor flexibilidad en su uso</a:t>
                      </a:r>
                      <a:endParaRPr lang="es-CO" sz="1600" b="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1164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330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27FF4D-EC88-02E1-AD49-9F4125D5A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42470-34C2-5F49-AA0D-C54B239131B2}" type="slidenum">
              <a:rPr lang="es-CL" smtClean="0"/>
              <a:pPr/>
              <a:t>6</a:t>
            </a:fld>
            <a:endParaRPr lang="es-CL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5FA09056-894B-5102-2DF9-4FC39EC447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52651" y="297388"/>
            <a:ext cx="52337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¿Cómo se reconoce el territorio?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E121EA2-9D74-5849-C99C-B0883F70DE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90" r="12894"/>
          <a:stretch/>
        </p:blipFill>
        <p:spPr>
          <a:xfrm>
            <a:off x="1535079" y="949911"/>
            <a:ext cx="5120557" cy="555947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F6C735E-1950-8B57-1497-65E13235E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249" y="2583180"/>
            <a:ext cx="3086100" cy="1691640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090ACCDB-AE40-F479-25E9-A3056B1AA2A9}"/>
              </a:ext>
            </a:extLst>
          </p:cNvPr>
          <p:cNvSpPr/>
          <p:nvPr/>
        </p:nvSpPr>
        <p:spPr>
          <a:xfrm>
            <a:off x="9087773" y="3710866"/>
            <a:ext cx="426129" cy="3639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8963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FA821C-5F5D-2E53-22CA-D4C0C4340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527" y="107336"/>
            <a:ext cx="8173453" cy="749036"/>
          </a:xfrm>
        </p:spPr>
        <p:txBody>
          <a:bodyPr/>
          <a:lstStyle/>
          <a:p>
            <a:r>
              <a:rPr lang="es-ES" sz="2800" b="1" dirty="0">
                <a:latin typeface="+mj-lt"/>
                <a:ea typeface="Verdana" panose="020B0604030504040204" pitchFamily="34" charset="0"/>
              </a:rPr>
              <a:t>3. Objetivos de la descentralización </a:t>
            </a:r>
            <a:endParaRPr lang="es-CO" sz="2800" b="1" dirty="0">
              <a:latin typeface="+mj-lt"/>
              <a:ea typeface="Verdana" panose="020B0604030504040204" pitchFamily="34" charset="0"/>
            </a:endParaRPr>
          </a:p>
        </p:txBody>
      </p:sp>
      <p:pic>
        <p:nvPicPr>
          <p:cNvPr id="6" name="Google Shape;35;p1" descr="Urbanpro">
            <a:extLst>
              <a:ext uri="{FF2B5EF4-FFF2-40B4-BE49-F238E27FC236}">
                <a16:creationId xmlns:a16="http://schemas.microsoft.com/office/drawing/2014/main" id="{6B3B5436-387B-5EE8-F7C0-29C152B326A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87927" y="118754"/>
            <a:ext cx="1068804" cy="653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D510BF1-1C29-7FD5-3DE9-4DFC15FCBB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881"/>
          <a:stretch/>
        </p:blipFill>
        <p:spPr>
          <a:xfrm>
            <a:off x="1261590" y="1028940"/>
            <a:ext cx="10112455" cy="545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07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37DA5B9-9DD4-5A51-F23E-5077BF61C3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s-MX" smtClean="0"/>
              <a:pPr/>
              <a:t>8</a:t>
            </a:fld>
            <a:endParaRPr lang="es-MX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32901A9-C0A9-1673-7007-5A69F20B7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2800" b="1" dirty="0">
                <a:latin typeface="Montserrat" pitchFamily="2" charset="77"/>
              </a:rPr>
              <a:t>2. El viejo modelo y la propuesta </a:t>
            </a:r>
            <a:br>
              <a:rPr lang="es-CO" sz="2800" b="1" dirty="0">
                <a:latin typeface="Montserrat" pitchFamily="2" charset="77"/>
              </a:rPr>
            </a:br>
            <a:r>
              <a:rPr lang="es-CO" sz="2800" b="1" dirty="0">
                <a:latin typeface="Montserrat" pitchFamily="2" charset="77"/>
              </a:rPr>
              <a:t>frente a los objetivos</a:t>
            </a:r>
            <a:endParaRPr lang="es-CO" sz="2800" b="1" dirty="0"/>
          </a:p>
        </p:txBody>
      </p:sp>
      <p:pic>
        <p:nvPicPr>
          <p:cNvPr id="41" name="Google Shape;35;p1" descr="Urbanpro">
            <a:extLst>
              <a:ext uri="{FF2B5EF4-FFF2-40B4-BE49-F238E27FC236}">
                <a16:creationId xmlns:a16="http://schemas.microsoft.com/office/drawing/2014/main" id="{81B89476-0251-D4E4-A312-9D20218F950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87927" y="118754"/>
            <a:ext cx="1068804" cy="65351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Tabla 4">
            <a:extLst>
              <a:ext uri="{FF2B5EF4-FFF2-40B4-BE49-F238E27FC236}">
                <a16:creationId xmlns:a16="http://schemas.microsoft.com/office/drawing/2014/main" id="{3D08D12E-35D1-2745-8987-80811087EB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9337220"/>
              </p:ext>
            </p:extLst>
          </p:nvPr>
        </p:nvGraphicFramePr>
        <p:xfrm>
          <a:off x="279456" y="1263491"/>
          <a:ext cx="11633087" cy="472095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740670">
                  <a:extLst>
                    <a:ext uri="{9D8B030D-6E8A-4147-A177-3AD203B41FA5}">
                      <a16:colId xmlns:a16="http://schemas.microsoft.com/office/drawing/2014/main" val="2878619337"/>
                    </a:ext>
                  </a:extLst>
                </a:gridCol>
                <a:gridCol w="4110595">
                  <a:extLst>
                    <a:ext uri="{9D8B030D-6E8A-4147-A177-3AD203B41FA5}">
                      <a16:colId xmlns:a16="http://schemas.microsoft.com/office/drawing/2014/main" val="1437421962"/>
                    </a:ext>
                  </a:extLst>
                </a:gridCol>
                <a:gridCol w="5781822">
                  <a:extLst>
                    <a:ext uri="{9D8B030D-6E8A-4147-A177-3AD203B41FA5}">
                      <a16:colId xmlns:a16="http://schemas.microsoft.com/office/drawing/2014/main" val="579125059"/>
                    </a:ext>
                  </a:extLst>
                </a:gridCol>
              </a:tblGrid>
              <a:tr h="514717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+mj-lt"/>
                        </a:rPr>
                        <a:t>Objetivo 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+mj-lt"/>
                        </a:rPr>
                        <a:t>Modelo actual 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+mj-lt"/>
                        </a:rPr>
                        <a:t>Propuesta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361613"/>
                  </a:ext>
                </a:extLst>
              </a:tr>
              <a:tr h="251316">
                <a:tc>
                  <a:txBody>
                    <a:bodyPr/>
                    <a:lstStyle/>
                    <a:p>
                      <a:pPr algn="ctr"/>
                      <a:r>
                        <a:rPr lang="es-CO" sz="1500" b="1" dirty="0">
                          <a:latin typeface="+mj-lt"/>
                        </a:rPr>
                        <a:t>Equidad</a:t>
                      </a:r>
                    </a:p>
                    <a:p>
                      <a:pPr algn="ctr"/>
                      <a:endParaRPr lang="es-CO" sz="150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500" dirty="0">
                          <a:latin typeface="+mj-lt"/>
                        </a:rPr>
                        <a:t>Favorece a los entes territoriales </a:t>
                      </a:r>
                    </a:p>
                    <a:p>
                      <a:pPr algn="l"/>
                      <a:r>
                        <a:rPr lang="es-CO" sz="1500" dirty="0">
                          <a:latin typeface="+mj-lt"/>
                        </a:rPr>
                        <a:t>que tienen más recursos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500" b="1" dirty="0">
                          <a:latin typeface="+mj-lt"/>
                        </a:rPr>
                        <a:t>Favorece a los entes territoriales con menos recursos, entre otros mediante la focalización del crecimiento del SGP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6703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500" b="1" dirty="0">
                          <a:latin typeface="+mj-lt"/>
                        </a:rPr>
                        <a:t>Convergencia</a:t>
                      </a:r>
                      <a:r>
                        <a:rPr lang="es-CO" sz="1500" dirty="0">
                          <a:latin typeface="+mj-lt"/>
                        </a:rPr>
                        <a:t> </a:t>
                      </a:r>
                    </a:p>
                    <a:p>
                      <a:pPr algn="ctr"/>
                      <a:endParaRPr lang="es-CO" sz="150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dirty="0">
                          <a:latin typeface="+mj-lt"/>
                        </a:rPr>
                        <a:t>Profundiza las diferencias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dirty="0">
                          <a:latin typeface="+mj-lt"/>
                        </a:rPr>
                        <a:t>entre entes territoriales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b="1" dirty="0">
                          <a:latin typeface="+mj-lt"/>
                        </a:rPr>
                        <a:t>Enfocada en reducir las brechas entre entes territoriales.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b="1" dirty="0">
                          <a:latin typeface="+mj-lt"/>
                        </a:rPr>
                        <a:t>Focalización del SGP y Fondo de Compensación Subnacional</a:t>
                      </a:r>
                      <a:endParaRPr lang="es-CO" sz="150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5856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500" b="1" dirty="0">
                          <a:latin typeface="+mj-lt"/>
                        </a:rPr>
                        <a:t>Inclusión </a:t>
                      </a:r>
                    </a:p>
                    <a:p>
                      <a:pPr algn="ctr"/>
                      <a:endParaRPr lang="es-CO" sz="150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dirty="0">
                          <a:latin typeface="+mj-lt"/>
                        </a:rPr>
                        <a:t>Excluye a las y los colombianos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dirty="0">
                          <a:latin typeface="+mj-lt"/>
                        </a:rPr>
                        <a:t>en razón de su ubicación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b="1" dirty="0">
                          <a:latin typeface="+mj-lt"/>
                        </a:rPr>
                        <a:t>Centrada en el respeto y garantía, efectivos,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b="1" dirty="0">
                          <a:latin typeface="+mj-lt"/>
                        </a:rPr>
                        <a:t>de los derechos humanos de todas y todos </a:t>
                      </a:r>
                      <a:endParaRPr lang="es-CO" sz="150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101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500" b="1" dirty="0">
                          <a:latin typeface="+mj-lt"/>
                        </a:rPr>
                        <a:t>Sostenibilidad</a:t>
                      </a:r>
                    </a:p>
                    <a:p>
                      <a:pPr algn="ctr"/>
                      <a:endParaRPr lang="es-CO" sz="150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dirty="0">
                          <a:latin typeface="+mj-lt"/>
                        </a:rPr>
                        <a:t>No promueve la protección del medio ambiente, ni la adaptación al cambio climático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b="1" dirty="0">
                          <a:latin typeface="+mj-lt"/>
                        </a:rPr>
                        <a:t>Gestiona mejores recursos como el agua (a nivel de cuenca)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b="1" dirty="0">
                          <a:latin typeface="+mj-lt"/>
                        </a:rPr>
                        <a:t>y asigna recursos a la adaptación al cambio climático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02422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CO" sz="1500" b="1" dirty="0">
                          <a:latin typeface="+mj-lt"/>
                        </a:rPr>
                        <a:t>Gobernabilidad</a:t>
                      </a:r>
                      <a:r>
                        <a:rPr lang="es-CO" sz="1500" dirty="0">
                          <a:latin typeface="+mj-lt"/>
                        </a:rPr>
                        <a:t> </a:t>
                      </a:r>
                    </a:p>
                    <a:p>
                      <a:pPr algn="ctr"/>
                      <a:endParaRPr lang="es-CO" sz="150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dirty="0">
                          <a:latin typeface="+mj-lt"/>
                        </a:rPr>
                        <a:t>Grandes extensiones del territorio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dirty="0">
                          <a:latin typeface="+mj-lt"/>
                        </a:rPr>
                        <a:t>sin presencia estatal,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dirty="0">
                          <a:latin typeface="+mj-lt"/>
                        </a:rPr>
                        <a:t>o con capacidad mínima de gobierno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b="1" dirty="0">
                          <a:latin typeface="+mj-lt"/>
                        </a:rPr>
                        <a:t>Reconoce capacidades diversas en el territorio (identifica y respeta).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b="1" dirty="0">
                          <a:latin typeface="+mj-lt"/>
                        </a:rPr>
                        <a:t>Genera capacidades a partir del aprendizaje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b="1" dirty="0">
                          <a:latin typeface="+mj-lt"/>
                        </a:rPr>
                        <a:t>Definición de asistencias técnicas según las necesidades del territorio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116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500" b="1" dirty="0">
                          <a:latin typeface="+mj-lt"/>
                        </a:rPr>
                        <a:t>Autonomía </a:t>
                      </a:r>
                    </a:p>
                    <a:p>
                      <a:pPr algn="ctr"/>
                      <a:endParaRPr lang="es-CO" sz="150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dirty="0">
                          <a:latin typeface="+mj-lt"/>
                        </a:rPr>
                        <a:t>Limitada en términos fiscales,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dirty="0">
                          <a:latin typeface="+mj-lt"/>
                        </a:rPr>
                        <a:t>administrativos y políticos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b="1" dirty="0">
                          <a:latin typeface="+mj-lt"/>
                        </a:rPr>
                        <a:t>Genera recursos fiscales y recupera autonomía administrativa.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500" b="1" dirty="0">
                          <a:latin typeface="+mj-lt"/>
                        </a:rPr>
                        <a:t>En la práctica, esto favorece la autonomía política</a:t>
                      </a:r>
                      <a:r>
                        <a:rPr lang="es-CO" sz="1500" dirty="0">
                          <a:latin typeface="+mj-lt"/>
                        </a:rPr>
                        <a:t> 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271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401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F021D-DDC0-9061-3385-AA703F734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47" y="118754"/>
            <a:ext cx="8149569" cy="749036"/>
          </a:xfrm>
        </p:spPr>
        <p:txBody>
          <a:bodyPr/>
          <a:lstStyle/>
          <a:p>
            <a:r>
              <a:rPr lang="es-ES" sz="2800" b="1" dirty="0">
                <a:latin typeface="+mj-lt"/>
                <a:ea typeface="Verdana" panose="020B0604030504040204" pitchFamily="34" charset="0"/>
              </a:rPr>
              <a:t>4. </a:t>
            </a:r>
            <a:r>
              <a:rPr lang="es-CO" sz="2800" b="1" dirty="0">
                <a:latin typeface="+mj-lt"/>
                <a:ea typeface="Verdana" panose="020B0604030504040204" pitchFamily="34" charset="0"/>
              </a:rPr>
              <a:t>Principios del modelo</a:t>
            </a:r>
          </a:p>
        </p:txBody>
      </p:sp>
      <p:pic>
        <p:nvPicPr>
          <p:cNvPr id="7" name="Google Shape;35;p1" descr="Urbanpro">
            <a:extLst>
              <a:ext uri="{FF2B5EF4-FFF2-40B4-BE49-F238E27FC236}">
                <a16:creationId xmlns:a16="http://schemas.microsoft.com/office/drawing/2014/main" id="{1E7A96A3-6BF1-C9E9-D1B3-C82CDA1B8F7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87927" y="118754"/>
            <a:ext cx="1068804" cy="653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6B1FD3E-F651-AD44-114C-32B1F9627D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53" b="6257"/>
          <a:stretch/>
        </p:blipFill>
        <p:spPr>
          <a:xfrm>
            <a:off x="2469670" y="867790"/>
            <a:ext cx="6999441" cy="556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531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9BCFC628-EFC0-1CD4-9917-34D4CBFE679A}"/>
              </a:ext>
            </a:extLst>
          </p:cNvPr>
          <p:cNvGraphicFramePr/>
          <p:nvPr/>
        </p:nvGraphicFramePr>
        <p:xfrm>
          <a:off x="668215" y="1008467"/>
          <a:ext cx="10855569" cy="539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AAAF021D-DDC0-9061-3385-AA703F734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47" y="118754"/>
            <a:ext cx="8149569" cy="749036"/>
          </a:xfrm>
        </p:spPr>
        <p:txBody>
          <a:bodyPr/>
          <a:lstStyle/>
          <a:p>
            <a:r>
              <a:rPr lang="es-ES" sz="2800" b="1" dirty="0">
                <a:latin typeface="+mj-lt"/>
                <a:ea typeface="Verdana" panose="020B0604030504040204" pitchFamily="34" charset="0"/>
              </a:rPr>
              <a:t>4. </a:t>
            </a:r>
            <a:r>
              <a:rPr lang="es-CO" sz="2800" b="1" dirty="0">
                <a:latin typeface="+mj-lt"/>
                <a:ea typeface="Verdana" panose="020B0604030504040204" pitchFamily="34" charset="0"/>
              </a:rPr>
              <a:t>Principios del modelo</a:t>
            </a:r>
          </a:p>
        </p:txBody>
      </p:sp>
      <p:pic>
        <p:nvPicPr>
          <p:cNvPr id="7" name="Google Shape;35;p1" descr="Urbanpro">
            <a:extLst>
              <a:ext uri="{FF2B5EF4-FFF2-40B4-BE49-F238E27FC236}">
                <a16:creationId xmlns:a16="http://schemas.microsoft.com/office/drawing/2014/main" id="{1E7A96A3-6BF1-C9E9-D1B3-C82CDA1B8F7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87927" y="118754"/>
            <a:ext cx="1068804" cy="6535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5769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F8FB8F1-4007-DD6C-0B37-A1DEEEEA978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s-MX" smtClean="0"/>
              <a:pPr/>
              <a:t>11</a:t>
            </a:fld>
            <a:endParaRPr lang="es-MX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945078D4-DECA-2A7A-0D91-CD024E2A2BED}"/>
              </a:ext>
            </a:extLst>
          </p:cNvPr>
          <p:cNvSpPr txBox="1">
            <a:spLocks/>
          </p:cNvSpPr>
          <p:nvPr/>
        </p:nvSpPr>
        <p:spPr>
          <a:xfrm>
            <a:off x="293622" y="132958"/>
            <a:ext cx="7895035" cy="749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</a:rPr>
              <a:t>5. Competencias </a:t>
            </a:r>
            <a:endParaRPr lang="es-CO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6" name="Google Shape;35;p1" descr="Urbanpro">
            <a:extLst>
              <a:ext uri="{FF2B5EF4-FFF2-40B4-BE49-F238E27FC236}">
                <a16:creationId xmlns:a16="http://schemas.microsoft.com/office/drawing/2014/main" id="{4DB8D567-3466-C332-BD48-87337B8DD46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87927" y="118754"/>
            <a:ext cx="1068804" cy="6535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roup 16">
            <a:extLst>
              <a:ext uri="{FF2B5EF4-FFF2-40B4-BE49-F238E27FC236}">
                <a16:creationId xmlns:a16="http://schemas.microsoft.com/office/drawing/2014/main" id="{D1DDBC86-04B7-88D5-9FEF-C9F48ED3D704}"/>
              </a:ext>
            </a:extLst>
          </p:cNvPr>
          <p:cNvGrpSpPr/>
          <p:nvPr/>
        </p:nvGrpSpPr>
        <p:grpSpPr>
          <a:xfrm>
            <a:off x="860184" y="892199"/>
            <a:ext cx="10746949" cy="5617185"/>
            <a:chOff x="521273" y="487858"/>
            <a:chExt cx="9306912" cy="5913689"/>
          </a:xfrm>
        </p:grpSpPr>
        <p:sp>
          <p:nvSpPr>
            <p:cNvPr id="59" name="Arrow: Up-Down 5">
              <a:extLst>
                <a:ext uri="{FF2B5EF4-FFF2-40B4-BE49-F238E27FC236}">
                  <a16:creationId xmlns:a16="http://schemas.microsoft.com/office/drawing/2014/main" id="{009F59BD-EF10-E7F0-75E9-8347ABD22D78}"/>
                </a:ext>
              </a:extLst>
            </p:cNvPr>
            <p:cNvSpPr/>
            <p:nvPr/>
          </p:nvSpPr>
          <p:spPr>
            <a:xfrm>
              <a:off x="8604411" y="1121502"/>
              <a:ext cx="1223774" cy="5275768"/>
            </a:xfrm>
            <a:prstGeom prst="upDownArrow">
              <a:avLst>
                <a:gd name="adj1" fmla="val 50000"/>
                <a:gd name="adj2" fmla="val 35335"/>
              </a:avLst>
            </a:prstGeom>
            <a:solidFill>
              <a:srgbClr val="54A021"/>
            </a:solidFill>
            <a:ln w="19050" cap="rnd" cmpd="sng" algn="ctr">
              <a:noFill/>
              <a:prstDash val="solid"/>
            </a:ln>
            <a:effectLst/>
          </p:spPr>
          <p:txBody>
            <a:bodyPr vert="vert27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Esquemas Asociativos Territoriales y Arreglos Multinivel</a:t>
              </a:r>
              <a:endParaRPr kumimoji="0" lang="es-CO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endParaRPr>
            </a:p>
          </p:txBody>
        </p:sp>
        <p:sp>
          <p:nvSpPr>
            <p:cNvPr id="60" name="TextBox 23">
              <a:extLst>
                <a:ext uri="{FF2B5EF4-FFF2-40B4-BE49-F238E27FC236}">
                  <a16:creationId xmlns:a16="http://schemas.microsoft.com/office/drawing/2014/main" id="{B719B671-2FCB-2379-88B3-953A46B81AB4}"/>
                </a:ext>
              </a:extLst>
            </p:cNvPr>
            <p:cNvSpPr txBox="1"/>
            <p:nvPr/>
          </p:nvSpPr>
          <p:spPr>
            <a:xfrm>
              <a:off x="4390392" y="760039"/>
              <a:ext cx="10647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800" b="1" i="0" u="none" strike="noStrike" kern="1200" cap="none" spc="300" normalizeH="0" baseline="0" noProof="0" dirty="0">
                  <a:ln>
                    <a:noFill/>
                  </a:ln>
                  <a:solidFill>
                    <a:srgbClr val="54A021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Misión</a:t>
              </a:r>
            </a:p>
          </p:txBody>
        </p:sp>
        <p:sp>
          <p:nvSpPr>
            <p:cNvPr id="61" name="TextBox 24">
              <a:extLst>
                <a:ext uri="{FF2B5EF4-FFF2-40B4-BE49-F238E27FC236}">
                  <a16:creationId xmlns:a16="http://schemas.microsoft.com/office/drawing/2014/main" id="{B81423B7-D462-F241-00C0-BCBE97946151}"/>
                </a:ext>
              </a:extLst>
            </p:cNvPr>
            <p:cNvSpPr txBox="1"/>
            <p:nvPr/>
          </p:nvSpPr>
          <p:spPr>
            <a:xfrm>
              <a:off x="6606618" y="760039"/>
              <a:ext cx="10679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800" b="1" i="0" u="none" strike="noStrike" kern="1200" cap="none" spc="300" normalizeH="0" baseline="0" noProof="0" dirty="0">
                  <a:ln>
                    <a:noFill/>
                  </a:ln>
                  <a:solidFill>
                    <a:srgbClr val="54A021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Sujeto</a:t>
              </a:r>
            </a:p>
          </p:txBody>
        </p:sp>
        <p:grpSp>
          <p:nvGrpSpPr>
            <p:cNvPr id="62" name="Group 2">
              <a:extLst>
                <a:ext uri="{FF2B5EF4-FFF2-40B4-BE49-F238E27FC236}">
                  <a16:creationId xmlns:a16="http://schemas.microsoft.com/office/drawing/2014/main" id="{4612E10A-E8CA-1406-FE71-EDD44BB0FA66}"/>
                </a:ext>
              </a:extLst>
            </p:cNvPr>
            <p:cNvGrpSpPr/>
            <p:nvPr/>
          </p:nvGrpSpPr>
          <p:grpSpPr>
            <a:xfrm>
              <a:off x="533074" y="1124257"/>
              <a:ext cx="7955280" cy="914400"/>
              <a:chOff x="533074" y="1124257"/>
              <a:chExt cx="7955280" cy="914400"/>
            </a:xfrm>
          </p:grpSpPr>
          <p:sp>
            <p:nvSpPr>
              <p:cNvPr id="88" name="Rectangle: Rounded Corners 8">
                <a:extLst>
                  <a:ext uri="{FF2B5EF4-FFF2-40B4-BE49-F238E27FC236}">
                    <a16:creationId xmlns:a16="http://schemas.microsoft.com/office/drawing/2014/main" id="{3F7948FD-E26F-316F-D03E-66C600D36AF1}"/>
                  </a:ext>
                </a:extLst>
              </p:cNvPr>
              <p:cNvSpPr/>
              <p:nvPr/>
            </p:nvSpPr>
            <p:spPr>
              <a:xfrm>
                <a:off x="533074" y="1124257"/>
                <a:ext cx="7955280" cy="914400"/>
              </a:xfrm>
              <a:prstGeom prst="roundRect">
                <a:avLst/>
              </a:prstGeom>
              <a:noFill/>
              <a:ln w="19050" cap="rnd" cmpd="sng" algn="ctr">
                <a:solidFill>
                  <a:srgbClr val="54A021"/>
                </a:solidFill>
                <a:prstDash val="solid"/>
              </a:ln>
              <a:effectLst/>
            </p:spPr>
            <p:txBody>
              <a:bodyPr spcFirstLastPara="0" vert="vert270" wrap="square" lIns="13970" tIns="6985" rIns="196851" bIns="6985" numCol="1" spcCol="1270" anchor="t" anchorCtr="0">
                <a:noAutofit/>
              </a:bodyPr>
              <a:lstStyle/>
              <a:p>
                <a:pPr marL="0" marR="0" lvl="0" indent="0" algn="ctr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 Nivel Nacional (</a:t>
                </a:r>
                <a:r>
                  <a:rPr kumimoji="0" lang="es-CO" sz="105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L1</a:t>
                </a:r>
                <a:r>
                  <a:rPr kumimoji="0" lang="es-CO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)</a:t>
                </a:r>
              </a:p>
            </p:txBody>
          </p:sp>
          <p:sp>
            <p:nvSpPr>
              <p:cNvPr id="89" name="Rectangle 9">
                <a:extLst>
                  <a:ext uri="{FF2B5EF4-FFF2-40B4-BE49-F238E27FC236}">
                    <a16:creationId xmlns:a16="http://schemas.microsoft.com/office/drawing/2014/main" id="{1DCD911D-13AE-7C76-570D-C7760F321832}"/>
                  </a:ext>
                </a:extLst>
              </p:cNvPr>
              <p:cNvSpPr/>
              <p:nvPr/>
            </p:nvSpPr>
            <p:spPr>
              <a:xfrm>
                <a:off x="3779749" y="1254684"/>
                <a:ext cx="2286000" cy="653546"/>
              </a:xfrm>
              <a:prstGeom prst="rect">
                <a:avLst/>
              </a:prstGeom>
              <a:solidFill>
                <a:srgbClr val="90C226">
                  <a:lumMod val="20000"/>
                  <a:lumOff val="80000"/>
                  <a:alpha val="90000"/>
                </a:srgbClr>
              </a:solidFill>
              <a:ln w="19050" cap="rnd" cmpd="sng" algn="ctr">
                <a:solidFill>
                  <a:srgbClr val="90C226">
                    <a:alpha val="90000"/>
                    <a:tint val="4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txBody>
              <a:bodyPr spcFirstLastPara="0" vert="horz" wrap="square" lIns="340743" tIns="6985" rIns="326773" bIns="6985" numCol="1" spcCol="1270" anchor="ctr" anchorCtr="0">
                <a:noAutofit/>
              </a:bodyPr>
              <a:lstStyle/>
              <a:p>
                <a:pPr marL="0" marR="0" lvl="0" indent="0" algn="ctr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Bienes públicos nacionales</a:t>
                </a:r>
              </a:p>
            </p:txBody>
          </p:sp>
          <p:sp>
            <p:nvSpPr>
              <p:cNvPr id="90" name="Rectangle 10">
                <a:extLst>
                  <a:ext uri="{FF2B5EF4-FFF2-40B4-BE49-F238E27FC236}">
                    <a16:creationId xmlns:a16="http://schemas.microsoft.com/office/drawing/2014/main" id="{4A82FD53-08E3-E9CD-95C9-E3241AB3450E}"/>
                  </a:ext>
                </a:extLst>
              </p:cNvPr>
              <p:cNvSpPr/>
              <p:nvPr/>
            </p:nvSpPr>
            <p:spPr>
              <a:xfrm>
                <a:off x="6226178" y="1254684"/>
                <a:ext cx="1828800" cy="653546"/>
              </a:xfrm>
              <a:prstGeom prst="rect">
                <a:avLst/>
              </a:prstGeom>
              <a:solidFill>
                <a:srgbClr val="90C226">
                  <a:lumMod val="20000"/>
                  <a:lumOff val="80000"/>
                  <a:alpha val="90000"/>
                </a:srgbClr>
              </a:solidFill>
              <a:ln w="19050" cap="rnd" cmpd="sng" algn="ctr">
                <a:solidFill>
                  <a:srgbClr val="90C226">
                    <a:alpha val="90000"/>
                    <a:tint val="4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txBody>
              <a:bodyPr spcFirstLastPara="0" vert="horz" wrap="square" lIns="340743" tIns="6985" rIns="326773" bIns="6985" numCol="1" spcCol="1270" anchor="ctr" anchorCtr="0">
                <a:noAutofit/>
              </a:bodyPr>
              <a:lstStyle/>
              <a:p>
                <a:pPr marL="0" marR="0" lvl="0" indent="0" algn="ctr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Toda la nación</a:t>
                </a:r>
              </a:p>
            </p:txBody>
          </p:sp>
          <p:sp>
            <p:nvSpPr>
              <p:cNvPr id="91" name="Arrow: Pentagon 1">
                <a:extLst>
                  <a:ext uri="{FF2B5EF4-FFF2-40B4-BE49-F238E27FC236}">
                    <a16:creationId xmlns:a16="http://schemas.microsoft.com/office/drawing/2014/main" id="{8F0485E1-BCCD-963D-FE06-2809FC6E4771}"/>
                  </a:ext>
                </a:extLst>
              </p:cNvPr>
              <p:cNvSpPr/>
              <p:nvPr/>
            </p:nvSpPr>
            <p:spPr>
              <a:xfrm>
                <a:off x="1122512" y="1398577"/>
                <a:ext cx="2520833" cy="365760"/>
              </a:xfrm>
              <a:prstGeom prst="homePlate">
                <a:avLst/>
              </a:prstGeom>
              <a:solidFill>
                <a:sysClr val="window" lastClr="FFFFFF">
                  <a:alpha val="90000"/>
                </a:sysClr>
              </a:solidFill>
              <a:ln w="19050" cap="rnd" cmpd="sng" algn="ctr">
                <a:solidFill>
                  <a:srgbClr val="54A021">
                    <a:alpha val="90000"/>
                  </a:srgbClr>
                </a:solidFill>
                <a:prstDash val="solid"/>
              </a:ln>
              <a:effectLst/>
            </p:spPr>
            <p:txBody>
              <a:bodyPr spcFirstLastPara="0" vert="horz" wrap="square" lIns="340743" tIns="6985" rIns="326773" bIns="6985" numCol="1" spcCol="1270" anchor="ctr" anchorCtr="0">
                <a:noAutofit/>
              </a:bodyPr>
              <a:lstStyle/>
              <a:p>
                <a:pPr marL="0" marR="0" lvl="0" indent="0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Nación</a:t>
                </a:r>
              </a:p>
            </p:txBody>
          </p:sp>
        </p:grpSp>
        <p:sp>
          <p:nvSpPr>
            <p:cNvPr id="63" name="TextBox 25">
              <a:extLst>
                <a:ext uri="{FF2B5EF4-FFF2-40B4-BE49-F238E27FC236}">
                  <a16:creationId xmlns:a16="http://schemas.microsoft.com/office/drawing/2014/main" id="{EEDD4782-5EA5-502B-6C5C-D007C8A55A08}"/>
                </a:ext>
              </a:extLst>
            </p:cNvPr>
            <p:cNvSpPr txBox="1"/>
            <p:nvPr/>
          </p:nvSpPr>
          <p:spPr>
            <a:xfrm>
              <a:off x="1397331" y="487858"/>
              <a:ext cx="19711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800" b="1" i="0" u="none" strike="noStrike" kern="1200" cap="none" spc="300" normalizeH="0" baseline="0" noProof="0" dirty="0">
                  <a:ln>
                    <a:noFill/>
                  </a:ln>
                  <a:solidFill>
                    <a:srgbClr val="54A021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Figura Territorial</a:t>
              </a:r>
            </a:p>
          </p:txBody>
        </p:sp>
        <p:grpSp>
          <p:nvGrpSpPr>
            <p:cNvPr id="64" name="Group 6">
              <a:extLst>
                <a:ext uri="{FF2B5EF4-FFF2-40B4-BE49-F238E27FC236}">
                  <a16:creationId xmlns:a16="http://schemas.microsoft.com/office/drawing/2014/main" id="{29C9FD42-939C-879C-A4EC-F347F66BA1B0}"/>
                </a:ext>
              </a:extLst>
            </p:cNvPr>
            <p:cNvGrpSpPr/>
            <p:nvPr/>
          </p:nvGrpSpPr>
          <p:grpSpPr>
            <a:xfrm>
              <a:off x="533074" y="3362291"/>
              <a:ext cx="7955280" cy="1097280"/>
              <a:chOff x="533074" y="3300320"/>
              <a:chExt cx="7955280" cy="1097280"/>
            </a:xfrm>
          </p:grpSpPr>
          <p:sp>
            <p:nvSpPr>
              <p:cNvPr id="82" name="Rectangle: Rounded Corners 17">
                <a:extLst>
                  <a:ext uri="{FF2B5EF4-FFF2-40B4-BE49-F238E27FC236}">
                    <a16:creationId xmlns:a16="http://schemas.microsoft.com/office/drawing/2014/main" id="{AC5ACB7B-2CD4-1810-3823-41F09287EA35}"/>
                  </a:ext>
                </a:extLst>
              </p:cNvPr>
              <p:cNvSpPr/>
              <p:nvPr/>
            </p:nvSpPr>
            <p:spPr>
              <a:xfrm>
                <a:off x="533074" y="3300320"/>
                <a:ext cx="7955280" cy="1097280"/>
              </a:xfrm>
              <a:prstGeom prst="roundRect">
                <a:avLst/>
              </a:prstGeom>
              <a:noFill/>
              <a:ln w="19050" cap="rnd" cmpd="sng" algn="ctr">
                <a:solidFill>
                  <a:srgbClr val="54A021"/>
                </a:solidFill>
                <a:prstDash val="solid"/>
              </a:ln>
              <a:effectLst/>
            </p:spPr>
            <p:txBody>
              <a:bodyPr spcFirstLastPara="0" vert="vert270" wrap="square" lIns="13970" tIns="6985" rIns="196851" bIns="6985" numCol="1" spcCol="1270" anchor="t" anchorCtr="0">
                <a:noAutofit/>
              </a:bodyPr>
              <a:lstStyle/>
              <a:p>
                <a:pPr marL="0" marR="0" lvl="0" indent="0" algn="ctr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Nivel Provincial </a:t>
                </a:r>
              </a:p>
              <a:p>
                <a:pPr marL="0" marR="0" lvl="0" indent="0" algn="ctr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(</a:t>
                </a:r>
                <a:r>
                  <a:rPr kumimoji="0" lang="es-CO" sz="105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L3</a:t>
                </a:r>
                <a:r>
                  <a:rPr kumimoji="0" lang="es-CO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)</a:t>
                </a:r>
              </a:p>
            </p:txBody>
          </p:sp>
          <p:sp>
            <p:nvSpPr>
              <p:cNvPr id="83" name="Rectangle 18">
                <a:extLst>
                  <a:ext uri="{FF2B5EF4-FFF2-40B4-BE49-F238E27FC236}">
                    <a16:creationId xmlns:a16="http://schemas.microsoft.com/office/drawing/2014/main" id="{33917B1E-A08C-EC35-AF3E-AD4C38981261}"/>
                  </a:ext>
                </a:extLst>
              </p:cNvPr>
              <p:cNvSpPr/>
              <p:nvPr/>
            </p:nvSpPr>
            <p:spPr>
              <a:xfrm>
                <a:off x="3779749" y="3437836"/>
                <a:ext cx="2286000" cy="379360"/>
              </a:xfrm>
              <a:prstGeom prst="rect">
                <a:avLst/>
              </a:prstGeom>
              <a:solidFill>
                <a:srgbClr val="90C226">
                  <a:lumMod val="20000"/>
                  <a:lumOff val="80000"/>
                  <a:alpha val="90000"/>
                </a:srgbClr>
              </a:solidFill>
              <a:ln w="19050" cap="rnd" cmpd="sng" algn="ctr">
                <a:solidFill>
                  <a:srgbClr val="90C226">
                    <a:alpha val="90000"/>
                    <a:tint val="4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txBody>
              <a:bodyPr spcFirstLastPara="0" vert="horz" wrap="square" lIns="340743" tIns="6985" rIns="326773" bIns="6985" numCol="1" spcCol="1270" anchor="ctr" anchorCtr="0">
                <a:noAutofit/>
              </a:bodyPr>
              <a:lstStyle/>
              <a:p>
                <a:pPr marL="0" marR="0" lvl="0" indent="0" algn="ctr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Ciclo del Agua y Ordenamiento Territorial</a:t>
                </a:r>
              </a:p>
            </p:txBody>
          </p:sp>
          <p:sp>
            <p:nvSpPr>
              <p:cNvPr id="84" name="Rectangle 19">
                <a:extLst>
                  <a:ext uri="{FF2B5EF4-FFF2-40B4-BE49-F238E27FC236}">
                    <a16:creationId xmlns:a16="http://schemas.microsoft.com/office/drawing/2014/main" id="{6F5DCBFB-F791-BEB5-0380-6EDE1F85FC16}"/>
                  </a:ext>
                </a:extLst>
              </p:cNvPr>
              <p:cNvSpPr/>
              <p:nvPr/>
            </p:nvSpPr>
            <p:spPr>
              <a:xfrm>
                <a:off x="6226178" y="3437836"/>
                <a:ext cx="1828800" cy="839127"/>
              </a:xfrm>
              <a:prstGeom prst="rect">
                <a:avLst/>
              </a:prstGeom>
              <a:solidFill>
                <a:srgbClr val="90C226">
                  <a:lumMod val="20000"/>
                  <a:lumOff val="80000"/>
                  <a:alpha val="90000"/>
                </a:srgbClr>
              </a:solidFill>
              <a:ln w="19050" cap="rnd" cmpd="sng" algn="ctr">
                <a:solidFill>
                  <a:srgbClr val="90C226">
                    <a:alpha val="90000"/>
                    <a:tint val="4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txBody>
              <a:bodyPr spcFirstLastPara="0" vert="horz" wrap="square" lIns="340743" tIns="6985" rIns="326773" bIns="6985" numCol="1" spcCol="1270" anchor="ctr" anchorCtr="0">
                <a:noAutofit/>
              </a:bodyPr>
              <a:lstStyle/>
              <a:p>
                <a:pPr marL="0" marR="0" lvl="0" indent="0" algn="ctr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900" b="1" i="0" u="none" strike="noStrike" kern="1200" cap="none" spc="0" normalizeH="0" baseline="0" noProof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Ecosistema Supramunicipal</a:t>
                </a:r>
                <a:endParaRPr kumimoji="0" lang="es-CO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54A021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  <p:sp>
            <p:nvSpPr>
              <p:cNvPr id="85" name="Arrow: Pentagon 4">
                <a:extLst>
                  <a:ext uri="{FF2B5EF4-FFF2-40B4-BE49-F238E27FC236}">
                    <a16:creationId xmlns:a16="http://schemas.microsoft.com/office/drawing/2014/main" id="{1E12A64D-3827-626F-66DA-1E6305D07463}"/>
                  </a:ext>
                </a:extLst>
              </p:cNvPr>
              <p:cNvSpPr/>
              <p:nvPr/>
            </p:nvSpPr>
            <p:spPr>
              <a:xfrm>
                <a:off x="1122512" y="3437836"/>
                <a:ext cx="2520833" cy="365760"/>
              </a:xfrm>
              <a:prstGeom prst="homePlate">
                <a:avLst/>
              </a:prstGeom>
              <a:solidFill>
                <a:sysClr val="window" lastClr="FFFFFF">
                  <a:alpha val="90000"/>
                </a:sysClr>
              </a:solidFill>
              <a:ln w="19050" cap="rnd" cmpd="sng" algn="ctr">
                <a:solidFill>
                  <a:srgbClr val="54A021">
                    <a:alpha val="90000"/>
                  </a:srgbClr>
                </a:solidFill>
                <a:prstDash val="solid"/>
              </a:ln>
              <a:effectLst/>
            </p:spPr>
            <p:txBody>
              <a:bodyPr spcFirstLastPara="0" vert="horz" wrap="square" lIns="340743" tIns="6985" rIns="326773" bIns="6985" numCol="1" spcCol="1270" anchor="ctr" anchorCtr="0">
                <a:noAutofit/>
              </a:bodyPr>
              <a:lstStyle/>
              <a:p>
                <a:pPr marL="0" marR="0" lvl="0" indent="0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Provincia</a:t>
                </a:r>
                <a:endParaRPr kumimoji="0" lang="es-CO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54A021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  <p:sp>
            <p:nvSpPr>
              <p:cNvPr id="86" name="Arrow: Pentagon 26">
                <a:extLst>
                  <a:ext uri="{FF2B5EF4-FFF2-40B4-BE49-F238E27FC236}">
                    <a16:creationId xmlns:a16="http://schemas.microsoft.com/office/drawing/2014/main" id="{A02933D6-9F9B-0163-C1CC-94019C0D7ABC}"/>
                  </a:ext>
                </a:extLst>
              </p:cNvPr>
              <p:cNvSpPr/>
              <p:nvPr/>
            </p:nvSpPr>
            <p:spPr>
              <a:xfrm>
                <a:off x="1122512" y="3911203"/>
                <a:ext cx="2520833" cy="365760"/>
              </a:xfrm>
              <a:prstGeom prst="homePlate">
                <a:avLst/>
              </a:prstGeom>
              <a:solidFill>
                <a:sysClr val="window" lastClr="FFFFFF">
                  <a:alpha val="90000"/>
                </a:sysClr>
              </a:solidFill>
              <a:ln w="19050" cap="rnd" cmpd="sng" algn="ctr">
                <a:solidFill>
                  <a:srgbClr val="54A021">
                    <a:alpha val="90000"/>
                  </a:srgbClr>
                </a:solidFill>
                <a:prstDash val="solid"/>
              </a:ln>
              <a:effectLst/>
            </p:spPr>
            <p:txBody>
              <a:bodyPr spcFirstLastPara="0" vert="horz" wrap="square" lIns="340743" tIns="6985" rIns="326773" bIns="6985" numCol="1" spcCol="1270" anchor="ctr" anchorCtr="0">
                <a:noAutofit/>
              </a:bodyPr>
              <a:lstStyle/>
              <a:p>
                <a:pPr marL="0" marR="0" lvl="0" indent="0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Áreas Metropolitanas</a:t>
                </a:r>
              </a:p>
            </p:txBody>
          </p:sp>
          <p:sp>
            <p:nvSpPr>
              <p:cNvPr id="87" name="Rectangle 30">
                <a:extLst>
                  <a:ext uri="{FF2B5EF4-FFF2-40B4-BE49-F238E27FC236}">
                    <a16:creationId xmlns:a16="http://schemas.microsoft.com/office/drawing/2014/main" id="{244EAB1B-BDA3-6604-BD15-5F776E92E762}"/>
                  </a:ext>
                </a:extLst>
              </p:cNvPr>
              <p:cNvSpPr/>
              <p:nvPr/>
            </p:nvSpPr>
            <p:spPr>
              <a:xfrm>
                <a:off x="3779749" y="3897603"/>
                <a:ext cx="2286000" cy="379360"/>
              </a:xfrm>
              <a:prstGeom prst="rect">
                <a:avLst/>
              </a:prstGeom>
              <a:solidFill>
                <a:srgbClr val="90C226">
                  <a:lumMod val="20000"/>
                  <a:lumOff val="80000"/>
                  <a:alpha val="90000"/>
                </a:srgbClr>
              </a:solidFill>
              <a:ln w="19050" cap="rnd" cmpd="sng" algn="ctr">
                <a:solidFill>
                  <a:srgbClr val="90C226">
                    <a:alpha val="90000"/>
                    <a:tint val="4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txBody>
              <a:bodyPr spcFirstLastPara="0" vert="horz" wrap="square" lIns="340743" tIns="6985" rIns="326773" bIns="6985" numCol="1" spcCol="1270" anchor="ctr" anchorCtr="0">
                <a:noAutofit/>
              </a:bodyPr>
              <a:lstStyle/>
              <a:p>
                <a:pPr marL="0" marR="0" lvl="0" indent="0" algn="ctr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Hechos Metropolitanos</a:t>
                </a:r>
              </a:p>
            </p:txBody>
          </p:sp>
        </p:grpSp>
        <p:grpSp>
          <p:nvGrpSpPr>
            <p:cNvPr id="65" name="Group 3">
              <a:extLst>
                <a:ext uri="{FF2B5EF4-FFF2-40B4-BE49-F238E27FC236}">
                  <a16:creationId xmlns:a16="http://schemas.microsoft.com/office/drawing/2014/main" id="{4D967F7F-CA20-64E8-833D-8F076C0A1866}"/>
                </a:ext>
              </a:extLst>
            </p:cNvPr>
            <p:cNvGrpSpPr/>
            <p:nvPr/>
          </p:nvGrpSpPr>
          <p:grpSpPr>
            <a:xfrm>
              <a:off x="533074" y="2151834"/>
              <a:ext cx="7955280" cy="1097280"/>
              <a:chOff x="533074" y="2087715"/>
              <a:chExt cx="7955280" cy="1097280"/>
            </a:xfrm>
          </p:grpSpPr>
          <p:sp>
            <p:nvSpPr>
              <p:cNvPr id="75" name="Rectangle: Rounded Corners 11">
                <a:extLst>
                  <a:ext uri="{FF2B5EF4-FFF2-40B4-BE49-F238E27FC236}">
                    <a16:creationId xmlns:a16="http://schemas.microsoft.com/office/drawing/2014/main" id="{EFF2FF33-02A6-4E1D-8B2F-969DC77FF6A1}"/>
                  </a:ext>
                </a:extLst>
              </p:cNvPr>
              <p:cNvSpPr/>
              <p:nvPr/>
            </p:nvSpPr>
            <p:spPr>
              <a:xfrm>
                <a:off x="533074" y="2087715"/>
                <a:ext cx="7955280" cy="1097280"/>
              </a:xfrm>
              <a:prstGeom prst="roundRect">
                <a:avLst/>
              </a:prstGeom>
              <a:noFill/>
              <a:ln w="19050" cap="rnd" cmpd="sng" algn="ctr">
                <a:solidFill>
                  <a:srgbClr val="54A021"/>
                </a:solidFill>
                <a:prstDash val="solid"/>
              </a:ln>
              <a:effectLst/>
            </p:spPr>
            <p:txBody>
              <a:bodyPr spcFirstLastPara="0" vert="vert270" wrap="square" lIns="13970" tIns="6985" rIns="196851" bIns="6985" numCol="1" spcCol="1270" anchor="t" anchorCtr="0">
                <a:noAutofit/>
              </a:bodyPr>
              <a:lstStyle/>
              <a:p>
                <a:pPr marL="0" marR="0" lvl="0" indent="0" algn="ctr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 Nivel Regional </a:t>
                </a:r>
              </a:p>
              <a:p>
                <a:pPr marL="0" marR="0" lvl="0" indent="0" algn="ctr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(L2)</a:t>
                </a:r>
                <a:endParaRPr kumimoji="0" lang="es-CO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54A021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  <p:sp>
            <p:nvSpPr>
              <p:cNvPr id="76" name="Rectangle 31">
                <a:extLst>
                  <a:ext uri="{FF2B5EF4-FFF2-40B4-BE49-F238E27FC236}">
                    <a16:creationId xmlns:a16="http://schemas.microsoft.com/office/drawing/2014/main" id="{AD8DF790-95F6-BFA8-C68F-33DF0F230E42}"/>
                  </a:ext>
                </a:extLst>
              </p:cNvPr>
              <p:cNvSpPr/>
              <p:nvPr/>
            </p:nvSpPr>
            <p:spPr>
              <a:xfrm>
                <a:off x="3779749" y="2214211"/>
                <a:ext cx="2286000" cy="379360"/>
              </a:xfrm>
              <a:prstGeom prst="rect">
                <a:avLst/>
              </a:prstGeom>
              <a:solidFill>
                <a:srgbClr val="90C226">
                  <a:lumMod val="20000"/>
                  <a:lumOff val="80000"/>
                  <a:alpha val="90000"/>
                </a:srgbClr>
              </a:solidFill>
              <a:ln w="19050" cap="rnd" cmpd="sng" algn="ctr">
                <a:solidFill>
                  <a:srgbClr val="90C226">
                    <a:alpha val="90000"/>
                    <a:tint val="4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txBody>
              <a:bodyPr spcFirstLastPara="0" vert="horz" wrap="square" lIns="340743" tIns="6985" rIns="326773" bIns="6985" numCol="1" spcCol="1270" anchor="ctr" anchorCtr="0">
                <a:noAutofit/>
              </a:bodyPr>
              <a:lstStyle/>
              <a:p>
                <a:pPr marL="0" marR="0" lvl="0" indent="0" algn="ctr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Planeación estratégica regional</a:t>
                </a:r>
              </a:p>
            </p:txBody>
          </p:sp>
          <p:sp>
            <p:nvSpPr>
              <p:cNvPr id="77" name="Arrow: Pentagon 33">
                <a:extLst>
                  <a:ext uri="{FF2B5EF4-FFF2-40B4-BE49-F238E27FC236}">
                    <a16:creationId xmlns:a16="http://schemas.microsoft.com/office/drawing/2014/main" id="{9C9CD727-2E16-3FE5-47F6-1537E5B925E9}"/>
                  </a:ext>
                </a:extLst>
              </p:cNvPr>
              <p:cNvSpPr/>
              <p:nvPr/>
            </p:nvSpPr>
            <p:spPr>
              <a:xfrm>
                <a:off x="1122512" y="2214211"/>
                <a:ext cx="2520833" cy="365760"/>
              </a:xfrm>
              <a:prstGeom prst="homePlate">
                <a:avLst/>
              </a:prstGeom>
              <a:solidFill>
                <a:sysClr val="window" lastClr="FFFFFF">
                  <a:alpha val="90000"/>
                </a:sysClr>
              </a:solidFill>
              <a:ln w="19050" cap="rnd" cmpd="sng" algn="ctr">
                <a:solidFill>
                  <a:srgbClr val="54A021">
                    <a:alpha val="90000"/>
                  </a:srgbClr>
                </a:solidFill>
                <a:prstDash val="solid"/>
              </a:ln>
              <a:effectLst/>
            </p:spPr>
            <p:txBody>
              <a:bodyPr spcFirstLastPara="0" vert="horz" wrap="square" lIns="340743" tIns="6985" rIns="326773" bIns="6985" numCol="1" spcCol="1270" anchor="ctr" anchorCtr="0">
                <a:noAutofit/>
              </a:bodyPr>
              <a:lstStyle/>
              <a:p>
                <a:pPr marL="0" marR="0" lvl="0" indent="0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Región</a:t>
                </a:r>
              </a:p>
            </p:txBody>
          </p:sp>
          <p:sp>
            <p:nvSpPr>
              <p:cNvPr id="78" name="Arrow: Pentagon 34">
                <a:extLst>
                  <a:ext uri="{FF2B5EF4-FFF2-40B4-BE49-F238E27FC236}">
                    <a16:creationId xmlns:a16="http://schemas.microsoft.com/office/drawing/2014/main" id="{A5FDD762-BCFB-235B-DB05-8D593E52ABCB}"/>
                  </a:ext>
                </a:extLst>
              </p:cNvPr>
              <p:cNvSpPr/>
              <p:nvPr/>
            </p:nvSpPr>
            <p:spPr>
              <a:xfrm>
                <a:off x="1122512" y="2713213"/>
                <a:ext cx="2520833" cy="365760"/>
              </a:xfrm>
              <a:prstGeom prst="homePlate">
                <a:avLst/>
              </a:prstGeom>
              <a:solidFill>
                <a:sysClr val="window" lastClr="FFFFFF">
                  <a:alpha val="90000"/>
                </a:sysClr>
              </a:solidFill>
              <a:ln w="19050" cap="rnd" cmpd="sng" algn="ctr">
                <a:solidFill>
                  <a:srgbClr val="54A021">
                    <a:alpha val="90000"/>
                  </a:srgbClr>
                </a:solidFill>
                <a:prstDash val="solid"/>
              </a:ln>
              <a:effectLst/>
            </p:spPr>
            <p:txBody>
              <a:bodyPr spcFirstLastPara="0" vert="horz" wrap="square" lIns="340743" tIns="6985" rIns="326773" bIns="6985" numCol="1" spcCol="1270" anchor="ctr" anchorCtr="0">
                <a:noAutofit/>
              </a:bodyPr>
              <a:lstStyle/>
              <a:p>
                <a:pPr marL="0" marR="0" lvl="0" indent="0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Departamentos</a:t>
                </a:r>
              </a:p>
            </p:txBody>
          </p:sp>
          <p:sp>
            <p:nvSpPr>
              <p:cNvPr id="79" name="Rectangle 35">
                <a:extLst>
                  <a:ext uri="{FF2B5EF4-FFF2-40B4-BE49-F238E27FC236}">
                    <a16:creationId xmlns:a16="http://schemas.microsoft.com/office/drawing/2014/main" id="{786FCEB9-ECAF-B436-9545-DABB3CACE2F5}"/>
                  </a:ext>
                </a:extLst>
              </p:cNvPr>
              <p:cNvSpPr/>
              <p:nvPr/>
            </p:nvSpPr>
            <p:spPr>
              <a:xfrm>
                <a:off x="3779749" y="2699613"/>
                <a:ext cx="2286000" cy="379360"/>
              </a:xfrm>
              <a:prstGeom prst="rect">
                <a:avLst/>
              </a:prstGeom>
              <a:solidFill>
                <a:srgbClr val="90C226">
                  <a:lumMod val="20000"/>
                  <a:lumOff val="80000"/>
                  <a:alpha val="90000"/>
                </a:srgbClr>
              </a:solidFill>
              <a:ln w="19050" cap="rnd" cmpd="sng" algn="ctr">
                <a:solidFill>
                  <a:srgbClr val="90C226">
                    <a:alpha val="90000"/>
                    <a:tint val="4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txBody>
              <a:bodyPr spcFirstLastPara="0" vert="horz" wrap="square" lIns="340743" tIns="6985" rIns="326773" bIns="6985" numCol="1" spcCol="1270" anchor="ctr" anchorCtr="0">
                <a:noAutofit/>
              </a:bodyPr>
              <a:lstStyle/>
              <a:p>
                <a:pPr marL="0" marR="0" lvl="0" indent="0" algn="ctr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Competitividad</a:t>
                </a:r>
              </a:p>
            </p:txBody>
          </p:sp>
          <p:sp>
            <p:nvSpPr>
              <p:cNvPr id="80" name="Rectangle 36">
                <a:extLst>
                  <a:ext uri="{FF2B5EF4-FFF2-40B4-BE49-F238E27FC236}">
                    <a16:creationId xmlns:a16="http://schemas.microsoft.com/office/drawing/2014/main" id="{6A819106-CA8D-77CF-194D-4614F52F4453}"/>
                  </a:ext>
                </a:extLst>
              </p:cNvPr>
              <p:cNvSpPr/>
              <p:nvPr/>
            </p:nvSpPr>
            <p:spPr>
              <a:xfrm>
                <a:off x="6226178" y="2212783"/>
                <a:ext cx="1828800" cy="379360"/>
              </a:xfrm>
              <a:prstGeom prst="rect">
                <a:avLst/>
              </a:prstGeom>
              <a:solidFill>
                <a:srgbClr val="90C226">
                  <a:lumMod val="20000"/>
                  <a:lumOff val="80000"/>
                  <a:alpha val="90000"/>
                </a:srgbClr>
              </a:solidFill>
              <a:ln w="19050" cap="rnd" cmpd="sng" algn="ctr">
                <a:solidFill>
                  <a:srgbClr val="90C226">
                    <a:alpha val="90000"/>
                    <a:tint val="4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txBody>
              <a:bodyPr spcFirstLastPara="0" vert="horz" wrap="square" lIns="340743" tIns="6985" rIns="326773" bIns="6985" numCol="1" spcCol="1270" anchor="ctr" anchorCtr="0">
                <a:noAutofit/>
              </a:bodyPr>
              <a:lstStyle/>
              <a:p>
                <a:pPr marL="0" marR="0" lvl="0" indent="0" algn="ctr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Conjunto de Departamentos</a:t>
                </a:r>
              </a:p>
            </p:txBody>
          </p:sp>
          <p:sp>
            <p:nvSpPr>
              <p:cNvPr id="81" name="Rectangle 37">
                <a:extLst>
                  <a:ext uri="{FF2B5EF4-FFF2-40B4-BE49-F238E27FC236}">
                    <a16:creationId xmlns:a16="http://schemas.microsoft.com/office/drawing/2014/main" id="{10B5A7DA-60F8-A92D-FEBA-52D268FFCA19}"/>
                  </a:ext>
                </a:extLst>
              </p:cNvPr>
              <p:cNvSpPr/>
              <p:nvPr/>
            </p:nvSpPr>
            <p:spPr>
              <a:xfrm>
                <a:off x="6226178" y="2698185"/>
                <a:ext cx="1828800" cy="379360"/>
              </a:xfrm>
              <a:prstGeom prst="rect">
                <a:avLst/>
              </a:prstGeom>
              <a:solidFill>
                <a:srgbClr val="90C226">
                  <a:lumMod val="20000"/>
                  <a:lumOff val="80000"/>
                  <a:alpha val="90000"/>
                </a:srgbClr>
              </a:solidFill>
              <a:ln w="19050" cap="rnd" cmpd="sng" algn="ctr">
                <a:solidFill>
                  <a:srgbClr val="90C226">
                    <a:alpha val="90000"/>
                    <a:tint val="40000"/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txBody>
              <a:bodyPr spcFirstLastPara="0" vert="horz" wrap="square" lIns="340743" tIns="6985" rIns="326773" bIns="6985" numCol="1" spcCol="1270" anchor="ctr" anchorCtr="0">
                <a:noAutofit/>
              </a:bodyPr>
              <a:lstStyle/>
              <a:p>
                <a:pPr marL="0" marR="0" lvl="0" indent="0" algn="ctr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Territorio</a:t>
                </a:r>
              </a:p>
            </p:txBody>
          </p:sp>
        </p:grpSp>
        <p:grpSp>
          <p:nvGrpSpPr>
            <p:cNvPr id="66" name="Group 15">
              <a:extLst>
                <a:ext uri="{FF2B5EF4-FFF2-40B4-BE49-F238E27FC236}">
                  <a16:creationId xmlns:a16="http://schemas.microsoft.com/office/drawing/2014/main" id="{E441308D-A52C-90B1-576C-022D69A242BF}"/>
                </a:ext>
              </a:extLst>
            </p:cNvPr>
            <p:cNvGrpSpPr/>
            <p:nvPr/>
          </p:nvGrpSpPr>
          <p:grpSpPr>
            <a:xfrm>
              <a:off x="521273" y="4572747"/>
              <a:ext cx="7955280" cy="1828800"/>
              <a:chOff x="521273" y="4572747"/>
              <a:chExt cx="7955280" cy="1828800"/>
            </a:xfrm>
          </p:grpSpPr>
          <p:sp>
            <p:nvSpPr>
              <p:cNvPr id="67" name="Rectangle: Rounded Corners 20">
                <a:extLst>
                  <a:ext uri="{FF2B5EF4-FFF2-40B4-BE49-F238E27FC236}">
                    <a16:creationId xmlns:a16="http://schemas.microsoft.com/office/drawing/2014/main" id="{EA7EBDDC-A55B-88EF-DACA-5EB93BC64209}"/>
                  </a:ext>
                </a:extLst>
              </p:cNvPr>
              <p:cNvSpPr/>
              <p:nvPr/>
            </p:nvSpPr>
            <p:spPr>
              <a:xfrm>
                <a:off x="521273" y="4572747"/>
                <a:ext cx="7955280" cy="1828800"/>
              </a:xfrm>
              <a:prstGeom prst="roundRect">
                <a:avLst/>
              </a:prstGeom>
              <a:noFill/>
              <a:ln w="19050" cap="rnd" cmpd="sng" algn="ctr">
                <a:solidFill>
                  <a:srgbClr val="54A021"/>
                </a:solidFill>
                <a:prstDash val="solid"/>
              </a:ln>
              <a:effectLst/>
            </p:spPr>
            <p:txBody>
              <a:bodyPr spcFirstLastPara="0" vert="vert270" wrap="square" lIns="13970" tIns="6985" rIns="196851" bIns="6985" numCol="1" spcCol="1270" anchor="t" anchorCtr="0">
                <a:noAutofit/>
              </a:bodyPr>
              <a:lstStyle/>
              <a:p>
                <a:pPr marL="0" marR="0" lvl="0" indent="0" algn="ctr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Nivel Local </a:t>
                </a:r>
              </a:p>
              <a:p>
                <a:pPr marL="0" marR="0" lvl="0" indent="0" algn="ctr" defTabSz="4889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(</a:t>
                </a:r>
                <a:r>
                  <a:rPr kumimoji="0" lang="es-CO" sz="105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L4</a:t>
                </a:r>
                <a:r>
                  <a:rPr kumimoji="0" lang="es-CO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A021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)</a:t>
                </a:r>
              </a:p>
            </p:txBody>
          </p:sp>
          <p:grpSp>
            <p:nvGrpSpPr>
              <p:cNvPr id="68" name="Group 14">
                <a:extLst>
                  <a:ext uri="{FF2B5EF4-FFF2-40B4-BE49-F238E27FC236}">
                    <a16:creationId xmlns:a16="http://schemas.microsoft.com/office/drawing/2014/main" id="{2D1E219D-9470-DB5D-9FB2-B3B804449324}"/>
                  </a:ext>
                </a:extLst>
              </p:cNvPr>
              <p:cNvGrpSpPr/>
              <p:nvPr/>
            </p:nvGrpSpPr>
            <p:grpSpPr>
              <a:xfrm>
                <a:off x="1122511" y="4653644"/>
                <a:ext cx="6932467" cy="1667006"/>
                <a:chOff x="1122511" y="4670818"/>
                <a:chExt cx="6932467" cy="1667006"/>
              </a:xfrm>
            </p:grpSpPr>
            <p:sp>
              <p:nvSpPr>
                <p:cNvPr id="69" name="Rectangle 21">
                  <a:extLst>
                    <a:ext uri="{FF2B5EF4-FFF2-40B4-BE49-F238E27FC236}">
                      <a16:creationId xmlns:a16="http://schemas.microsoft.com/office/drawing/2014/main" id="{42C9B904-E667-7EA3-CFB6-0B31E5E9959A}"/>
                    </a:ext>
                  </a:extLst>
                </p:cNvPr>
                <p:cNvSpPr/>
                <p:nvPr/>
              </p:nvSpPr>
              <p:spPr>
                <a:xfrm>
                  <a:off x="3779749" y="4670818"/>
                  <a:ext cx="2286000" cy="1655796"/>
                </a:xfrm>
                <a:prstGeom prst="rect">
                  <a:avLst/>
                </a:prstGeom>
                <a:solidFill>
                  <a:srgbClr val="90C226">
                    <a:lumMod val="20000"/>
                    <a:lumOff val="80000"/>
                    <a:alpha val="90000"/>
                  </a:srgbClr>
                </a:solidFill>
                <a:ln w="19050" cap="rnd" cmpd="sng" algn="ctr">
                  <a:solidFill>
                    <a:srgbClr val="90C226">
                      <a:alpha val="90000"/>
                      <a:tint val="4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</a:ln>
                <a:effectLst/>
              </p:spPr>
              <p:txBody>
                <a:bodyPr spcFirstLastPara="0" vert="horz" wrap="square" lIns="340743" tIns="6985" rIns="326773" bIns="6985" numCol="1" spcCol="1270" anchor="ctr" anchorCtr="0">
                  <a:noAutofit/>
                </a:bodyPr>
                <a:lstStyle/>
                <a:p>
                  <a:pPr marL="0" marR="0" lvl="0" indent="0" algn="ctr" defTabSz="48895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CO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4A021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rPr>
                    <a:t>Desarrollo Comunitario y Social</a:t>
                  </a:r>
                </a:p>
              </p:txBody>
            </p:sp>
            <p:sp>
              <p:nvSpPr>
                <p:cNvPr id="70" name="Rectangle 22">
                  <a:extLst>
                    <a:ext uri="{FF2B5EF4-FFF2-40B4-BE49-F238E27FC236}">
                      <a16:creationId xmlns:a16="http://schemas.microsoft.com/office/drawing/2014/main" id="{504E7B6F-402C-B6AE-43DA-216387A72315}"/>
                    </a:ext>
                  </a:extLst>
                </p:cNvPr>
                <p:cNvSpPr/>
                <p:nvPr/>
              </p:nvSpPr>
              <p:spPr>
                <a:xfrm>
                  <a:off x="6226178" y="4670818"/>
                  <a:ext cx="1828800" cy="1667006"/>
                </a:xfrm>
                <a:prstGeom prst="rect">
                  <a:avLst/>
                </a:prstGeom>
                <a:solidFill>
                  <a:srgbClr val="90C226">
                    <a:lumMod val="20000"/>
                    <a:lumOff val="80000"/>
                    <a:alpha val="90000"/>
                  </a:srgbClr>
                </a:solidFill>
                <a:ln w="19050" cap="rnd" cmpd="sng" algn="ctr">
                  <a:solidFill>
                    <a:srgbClr val="90C226">
                      <a:alpha val="90000"/>
                      <a:tint val="40000"/>
                      <a:hueOff val="0"/>
                      <a:satOff val="0"/>
                      <a:lumOff val="0"/>
                      <a:alphaOff val="0"/>
                    </a:srgbClr>
                  </a:solidFill>
                  <a:prstDash val="solid"/>
                </a:ln>
                <a:effectLst/>
              </p:spPr>
              <p:txBody>
                <a:bodyPr spcFirstLastPara="0" vert="horz" wrap="square" lIns="340743" tIns="6985" rIns="326773" bIns="6985" numCol="1" spcCol="1270" anchor="ctr" anchorCtr="0">
                  <a:noAutofit/>
                </a:bodyPr>
                <a:lstStyle/>
                <a:p>
                  <a:pPr marL="0" marR="0" lvl="0" indent="0" algn="ctr" defTabSz="48895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CO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4A021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rPr>
                    <a:t>Individuo y Comunidad</a:t>
                  </a:r>
                </a:p>
              </p:txBody>
            </p:sp>
            <p:sp>
              <p:nvSpPr>
                <p:cNvPr id="71" name="Arrow: Pentagon 27">
                  <a:extLst>
                    <a:ext uri="{FF2B5EF4-FFF2-40B4-BE49-F238E27FC236}">
                      <a16:creationId xmlns:a16="http://schemas.microsoft.com/office/drawing/2014/main" id="{4921EE70-8F3A-0EB3-B4EE-76AD3C28469A}"/>
                    </a:ext>
                  </a:extLst>
                </p:cNvPr>
                <p:cNvSpPr/>
                <p:nvPr/>
              </p:nvSpPr>
              <p:spPr>
                <a:xfrm>
                  <a:off x="1122511" y="4670818"/>
                  <a:ext cx="2520833" cy="365760"/>
                </a:xfrm>
                <a:prstGeom prst="homePlate">
                  <a:avLst/>
                </a:prstGeom>
                <a:solidFill>
                  <a:sysClr val="window" lastClr="FFFFFF">
                    <a:alpha val="90000"/>
                  </a:sysClr>
                </a:solidFill>
                <a:ln w="19050" cap="rnd" cmpd="sng" algn="ctr">
                  <a:solidFill>
                    <a:srgbClr val="54A021">
                      <a:alpha val="90000"/>
                    </a:srgbClr>
                  </a:solidFill>
                  <a:prstDash val="solid"/>
                </a:ln>
                <a:effectLst/>
              </p:spPr>
              <p:txBody>
                <a:bodyPr spcFirstLastPara="0" vert="horz" wrap="square" lIns="340743" tIns="6985" rIns="326773" bIns="6985" numCol="1" spcCol="1270" anchor="ctr" anchorCtr="0">
                  <a:noAutofit/>
                </a:bodyPr>
                <a:lstStyle/>
                <a:p>
                  <a:pPr marL="0" marR="0" lvl="0" indent="0" defTabSz="48895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CO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4A021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rPr>
                    <a:t>Distritos</a:t>
                  </a:r>
                </a:p>
              </p:txBody>
            </p:sp>
            <p:sp>
              <p:nvSpPr>
                <p:cNvPr id="72" name="Arrow: Pentagon 28">
                  <a:extLst>
                    <a:ext uri="{FF2B5EF4-FFF2-40B4-BE49-F238E27FC236}">
                      <a16:creationId xmlns:a16="http://schemas.microsoft.com/office/drawing/2014/main" id="{8C40373D-6E10-507A-E69B-98D32EAEAE7A}"/>
                    </a:ext>
                  </a:extLst>
                </p:cNvPr>
                <p:cNvSpPr/>
                <p:nvPr/>
              </p:nvSpPr>
              <p:spPr>
                <a:xfrm>
                  <a:off x="1122512" y="5538316"/>
                  <a:ext cx="2520833" cy="365760"/>
                </a:xfrm>
                <a:prstGeom prst="homePlate">
                  <a:avLst/>
                </a:prstGeom>
                <a:solidFill>
                  <a:sysClr val="window" lastClr="FFFFFF">
                    <a:alpha val="90000"/>
                  </a:sysClr>
                </a:solidFill>
                <a:ln w="19050" cap="rnd" cmpd="sng" algn="ctr">
                  <a:solidFill>
                    <a:srgbClr val="54A021">
                      <a:alpha val="90000"/>
                    </a:srgbClr>
                  </a:solidFill>
                  <a:prstDash val="solid"/>
                </a:ln>
                <a:effectLst/>
              </p:spPr>
              <p:txBody>
                <a:bodyPr spcFirstLastPara="0" vert="horz" wrap="square" lIns="340743" tIns="6985" rIns="326773" bIns="6985" numCol="1" spcCol="1270" anchor="ctr" anchorCtr="0">
                  <a:noAutofit/>
                </a:bodyPr>
                <a:lstStyle/>
                <a:p>
                  <a:pPr marL="0" marR="0" lvl="0" indent="0" defTabSz="48895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CO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4A021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rPr>
                    <a:t>Municipio</a:t>
                  </a:r>
                </a:p>
              </p:txBody>
            </p:sp>
            <p:sp>
              <p:nvSpPr>
                <p:cNvPr id="73" name="Arrow: Pentagon 29">
                  <a:extLst>
                    <a:ext uri="{FF2B5EF4-FFF2-40B4-BE49-F238E27FC236}">
                      <a16:creationId xmlns:a16="http://schemas.microsoft.com/office/drawing/2014/main" id="{9EE66C3E-1BDB-7551-215B-1C1F6F092A4C}"/>
                    </a:ext>
                  </a:extLst>
                </p:cNvPr>
                <p:cNvSpPr/>
                <p:nvPr/>
              </p:nvSpPr>
              <p:spPr>
                <a:xfrm>
                  <a:off x="1122512" y="5972064"/>
                  <a:ext cx="2520833" cy="365760"/>
                </a:xfrm>
                <a:prstGeom prst="homePlate">
                  <a:avLst/>
                </a:prstGeom>
                <a:solidFill>
                  <a:sysClr val="window" lastClr="FFFFFF">
                    <a:alpha val="90000"/>
                  </a:sysClr>
                </a:solidFill>
                <a:ln w="19050" cap="rnd" cmpd="sng" algn="ctr">
                  <a:solidFill>
                    <a:srgbClr val="54A021">
                      <a:alpha val="90000"/>
                    </a:srgbClr>
                  </a:solidFill>
                  <a:prstDash val="solid"/>
                </a:ln>
                <a:effectLst/>
              </p:spPr>
              <p:txBody>
                <a:bodyPr spcFirstLastPara="0" vert="horz" wrap="square" lIns="340743" tIns="6985" rIns="326773" bIns="6985" numCol="1" spcCol="1270" anchor="ctr" anchorCtr="0">
                  <a:noAutofit/>
                </a:bodyPr>
                <a:lstStyle/>
                <a:p>
                  <a:pPr marL="0" marR="0" lvl="0" indent="0" defTabSz="48895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CO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4A021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rPr>
                    <a:t>Entidad Territorial Indígena</a:t>
                  </a:r>
                </a:p>
              </p:txBody>
            </p:sp>
            <p:sp>
              <p:nvSpPr>
                <p:cNvPr id="74" name="Arrow: Pentagon 7">
                  <a:extLst>
                    <a:ext uri="{FF2B5EF4-FFF2-40B4-BE49-F238E27FC236}">
                      <a16:creationId xmlns:a16="http://schemas.microsoft.com/office/drawing/2014/main" id="{B8D9C3F2-5D22-2DDC-5A47-D65C853E2764}"/>
                    </a:ext>
                  </a:extLst>
                </p:cNvPr>
                <p:cNvSpPr/>
                <p:nvPr/>
              </p:nvSpPr>
              <p:spPr>
                <a:xfrm>
                  <a:off x="1129300" y="5104567"/>
                  <a:ext cx="2520833" cy="365760"/>
                </a:xfrm>
                <a:prstGeom prst="homePlate">
                  <a:avLst/>
                </a:prstGeom>
                <a:solidFill>
                  <a:sysClr val="window" lastClr="FFFFFF">
                    <a:alpha val="90000"/>
                  </a:sysClr>
                </a:solidFill>
                <a:ln w="19050" cap="rnd" cmpd="sng" algn="ctr">
                  <a:solidFill>
                    <a:srgbClr val="54A021">
                      <a:alpha val="90000"/>
                    </a:srgbClr>
                  </a:solidFill>
                  <a:prstDash val="solid"/>
                </a:ln>
                <a:effectLst/>
              </p:spPr>
              <p:txBody>
                <a:bodyPr spcFirstLastPara="0" vert="horz" wrap="square" lIns="340743" tIns="6985" rIns="326773" bIns="6985" numCol="1" spcCol="1270" anchor="ctr" anchorCtr="0">
                  <a:noAutofit/>
                </a:bodyPr>
                <a:lstStyle/>
                <a:p>
                  <a:pPr marL="0" marR="0" lvl="0" indent="0" defTabSz="48895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CO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4A021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rPr>
                    <a:t>Ciudades Capitales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00242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121762B-6BFD-C2D6-F060-3C9618172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42470-34C2-5F49-AA0D-C54B239131B2}" type="slidenum">
              <a:rPr lang="es-CL" smtClean="0"/>
              <a:pPr/>
              <a:t>12</a:t>
            </a:fld>
            <a:endParaRPr lang="es-CL" dirty="0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9D01632A-9281-8B71-1E15-3BC6C77ED265}"/>
              </a:ext>
            </a:extLst>
          </p:cNvPr>
          <p:cNvSpPr txBox="1">
            <a:spLocks/>
          </p:cNvSpPr>
          <p:nvPr/>
        </p:nvSpPr>
        <p:spPr>
          <a:xfrm>
            <a:off x="618979" y="250884"/>
            <a:ext cx="6767438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Verdana" panose="020B0604030504040204" pitchFamily="34" charset="0"/>
                <a:cs typeface="Arial"/>
                <a:sym typeface="Arial"/>
              </a:rPr>
              <a:t>5. </a:t>
            </a:r>
            <a:r>
              <a:rPr lang="es-ES" sz="2800" b="1" kern="0" dirty="0">
                <a:solidFill>
                  <a:srgbClr val="FFFFFF"/>
                </a:solidFill>
                <a:ea typeface="Verdana" panose="020B0604030504040204" pitchFamily="34" charset="0"/>
                <a:cs typeface="Arial"/>
              </a:rPr>
              <a:t>Competencias mínimas prevalentes</a:t>
            </a:r>
            <a:r>
              <a:rPr kumimoji="0" lang="es-CO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Verdana" panose="020B0604030504040204" pitchFamily="34" charset="0"/>
                <a:cs typeface="Arial"/>
                <a:sym typeface="Arial"/>
              </a:rPr>
              <a:t> </a:t>
            </a:r>
            <a:endParaRPr lang="es-CO" sz="28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69C65F51-8B1E-8144-A813-61D0D23D1F02}"/>
              </a:ext>
            </a:extLst>
          </p:cNvPr>
          <p:cNvGraphicFramePr/>
          <p:nvPr/>
        </p:nvGraphicFramePr>
        <p:xfrm>
          <a:off x="1052678" y="1090718"/>
          <a:ext cx="10039366" cy="5086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71513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121762B-6BFD-C2D6-F060-3C9618172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42470-34C2-5F49-AA0D-C54B239131B2}" type="slidenum">
              <a:rPr lang="es-CL" smtClean="0"/>
              <a:pPr/>
              <a:t>13</a:t>
            </a:fld>
            <a:endParaRPr lang="es-CL" dirty="0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9D01632A-9281-8B71-1E15-3BC6C77ED265}"/>
              </a:ext>
            </a:extLst>
          </p:cNvPr>
          <p:cNvSpPr txBox="1">
            <a:spLocks/>
          </p:cNvSpPr>
          <p:nvPr/>
        </p:nvSpPr>
        <p:spPr>
          <a:xfrm>
            <a:off x="618979" y="250884"/>
            <a:ext cx="6767438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Verdana" panose="020B0604030504040204" pitchFamily="34" charset="0"/>
                <a:cs typeface="Arial"/>
                <a:sym typeface="Arial"/>
              </a:rPr>
              <a:t>5. </a:t>
            </a:r>
            <a:r>
              <a:rPr lang="es-ES" sz="2800" b="1" kern="0" dirty="0">
                <a:solidFill>
                  <a:srgbClr val="FFFFFF"/>
                </a:solidFill>
                <a:ea typeface="Verdana" panose="020B0604030504040204" pitchFamily="34" charset="0"/>
                <a:cs typeface="Arial"/>
              </a:rPr>
              <a:t>Competencias mínimas prevalentes</a:t>
            </a:r>
            <a:r>
              <a:rPr kumimoji="0" lang="es-CO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Verdana" panose="020B0604030504040204" pitchFamily="34" charset="0"/>
                <a:cs typeface="Arial"/>
                <a:sym typeface="Arial"/>
              </a:rPr>
              <a:t> </a:t>
            </a:r>
            <a:endParaRPr lang="es-CO" sz="28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69C65F51-8B1E-8144-A813-61D0D23D1F02}"/>
              </a:ext>
            </a:extLst>
          </p:cNvPr>
          <p:cNvGraphicFramePr/>
          <p:nvPr/>
        </p:nvGraphicFramePr>
        <p:xfrm>
          <a:off x="1847171" y="858129"/>
          <a:ext cx="8729785" cy="5651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81453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EBF4A2C-FC9D-87A2-03A4-96764EDD82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s-MX" smtClean="0"/>
              <a:pPr/>
              <a:t>14</a:t>
            </a:fld>
            <a:endParaRPr lang="es-MX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C694C0B-C84A-D5FB-77A3-636307AE9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800" y="123518"/>
            <a:ext cx="7725149" cy="749036"/>
          </a:xfrm>
        </p:spPr>
        <p:txBody>
          <a:bodyPr/>
          <a:lstStyle/>
          <a:p>
            <a:r>
              <a:rPr lang="es-CO" sz="2800" b="1" dirty="0">
                <a:latin typeface="+mj-lt"/>
                <a:ea typeface="Verdana" panose="020B0604030504040204" pitchFamily="34" charset="0"/>
              </a:rPr>
              <a:t>6. El modelo </a:t>
            </a:r>
            <a:endParaRPr lang="es-CO" sz="2800" b="1" dirty="0">
              <a:latin typeface="+mj-lt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0164860-4FE6-1CA1-30BE-B01A95717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05" y="1093590"/>
            <a:ext cx="1231499" cy="4895512"/>
          </a:xfrm>
          <a:prstGeom prst="rect">
            <a:avLst/>
          </a:prstGeom>
        </p:spPr>
      </p:pic>
      <p:sp>
        <p:nvSpPr>
          <p:cNvPr id="20" name="TextBox 13">
            <a:extLst>
              <a:ext uri="{FF2B5EF4-FFF2-40B4-BE49-F238E27FC236}">
                <a16:creationId xmlns:a16="http://schemas.microsoft.com/office/drawing/2014/main" id="{5FD54F66-AF2D-0A54-BEF7-7490780EF8FC}"/>
              </a:ext>
            </a:extLst>
          </p:cNvPr>
          <p:cNvSpPr txBox="1"/>
          <p:nvPr/>
        </p:nvSpPr>
        <p:spPr>
          <a:xfrm>
            <a:off x="1244481" y="1007911"/>
            <a:ext cx="10362651" cy="510778"/>
          </a:xfrm>
          <a:prstGeom prst="roundRect">
            <a:avLst/>
          </a:prstGeom>
          <a:solidFill>
            <a:srgbClr val="729D51"/>
          </a:solidFill>
          <a:ln>
            <a:solidFill>
              <a:srgbClr val="90C226"/>
            </a:solidFill>
          </a:ln>
        </p:spPr>
        <p:txBody>
          <a:bodyPr wrap="square">
            <a:spAutoFit/>
          </a:bodyPr>
          <a:lstStyle/>
          <a:p>
            <a:pPr algn="ctr" defTabSz="457200">
              <a:buClrTx/>
            </a:pPr>
            <a:r>
              <a:rPr lang="es-CO" sz="1200" b="1" kern="1200" dirty="0">
                <a:ln w="0"/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Territorios con mayor </a:t>
            </a:r>
          </a:p>
          <a:p>
            <a:pPr algn="ctr" defTabSz="457200">
              <a:buClrTx/>
            </a:pPr>
            <a:r>
              <a:rPr lang="es-CO" sz="1200" b="1" kern="1200" dirty="0">
                <a:ln w="0"/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Equidad – Convergencia – Inclusión – Sostenibilidad – Gobernabilidad - Autonomía</a:t>
            </a:r>
          </a:p>
        </p:txBody>
      </p:sp>
      <p:grpSp>
        <p:nvGrpSpPr>
          <p:cNvPr id="78" name="Group 60">
            <a:extLst>
              <a:ext uri="{FF2B5EF4-FFF2-40B4-BE49-F238E27FC236}">
                <a16:creationId xmlns:a16="http://schemas.microsoft.com/office/drawing/2014/main" id="{7B5DB923-29D9-7657-C95A-CAB7ADE8DE94}"/>
              </a:ext>
            </a:extLst>
          </p:cNvPr>
          <p:cNvGrpSpPr/>
          <p:nvPr/>
        </p:nvGrpSpPr>
        <p:grpSpPr>
          <a:xfrm>
            <a:off x="4745995" y="2115562"/>
            <a:ext cx="3717913" cy="3259671"/>
            <a:chOff x="6283147" y="3151984"/>
            <a:chExt cx="3578699" cy="2917337"/>
          </a:xfrm>
        </p:grpSpPr>
        <p:grpSp>
          <p:nvGrpSpPr>
            <p:cNvPr id="80" name="Group 51">
              <a:extLst>
                <a:ext uri="{FF2B5EF4-FFF2-40B4-BE49-F238E27FC236}">
                  <a16:creationId xmlns:a16="http://schemas.microsoft.com/office/drawing/2014/main" id="{0E662E5C-A8F9-1C04-29A1-D53B808DDB31}"/>
                </a:ext>
              </a:extLst>
            </p:cNvPr>
            <p:cNvGrpSpPr/>
            <p:nvPr/>
          </p:nvGrpSpPr>
          <p:grpSpPr>
            <a:xfrm>
              <a:off x="6283147" y="3177262"/>
              <a:ext cx="3578699" cy="2892059"/>
              <a:chOff x="5687354" y="2211006"/>
              <a:chExt cx="3875390" cy="3832678"/>
            </a:xfrm>
          </p:grpSpPr>
          <p:sp>
            <p:nvSpPr>
              <p:cNvPr id="87" name="Freeform: Shape 52">
                <a:extLst>
                  <a:ext uri="{FF2B5EF4-FFF2-40B4-BE49-F238E27FC236}">
                    <a16:creationId xmlns:a16="http://schemas.microsoft.com/office/drawing/2014/main" id="{EA5BC465-7ABC-A74B-8504-4F23156A4F45}"/>
                  </a:ext>
                </a:extLst>
              </p:cNvPr>
              <p:cNvSpPr/>
              <p:nvPr/>
            </p:nvSpPr>
            <p:spPr>
              <a:xfrm>
                <a:off x="7237510" y="2211006"/>
                <a:ext cx="775078" cy="766535"/>
              </a:xfrm>
              <a:custGeom>
                <a:avLst/>
                <a:gdLst>
                  <a:gd name="connsiteX0" fmla="*/ 0 w 775078"/>
                  <a:gd name="connsiteY0" fmla="*/ 766535 h 766535"/>
                  <a:gd name="connsiteX1" fmla="*/ 387537 w 775078"/>
                  <a:gd name="connsiteY1" fmla="*/ 0 h 766535"/>
                  <a:gd name="connsiteX2" fmla="*/ 387541 w 775078"/>
                  <a:gd name="connsiteY2" fmla="*/ 0 h 766535"/>
                  <a:gd name="connsiteX3" fmla="*/ 775078 w 775078"/>
                  <a:gd name="connsiteY3" fmla="*/ 766535 h 766535"/>
                  <a:gd name="connsiteX4" fmla="*/ 0 w 775078"/>
                  <a:gd name="connsiteY4" fmla="*/ 766535 h 76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5078" h="766535">
                    <a:moveTo>
                      <a:pt x="0" y="766535"/>
                    </a:moveTo>
                    <a:lnTo>
                      <a:pt x="387537" y="0"/>
                    </a:lnTo>
                    <a:lnTo>
                      <a:pt x="387541" y="0"/>
                    </a:lnTo>
                    <a:lnTo>
                      <a:pt x="775078" y="766535"/>
                    </a:lnTo>
                    <a:lnTo>
                      <a:pt x="0" y="766535"/>
                    </a:lnTo>
                    <a:close/>
                  </a:path>
                </a:pathLst>
              </a:custGeom>
              <a:solidFill>
                <a:srgbClr val="54A021">
                  <a:hueOff val="0"/>
                  <a:satOff val="0"/>
                  <a:lumOff val="0"/>
                  <a:alphaOff val="0"/>
                </a:srgbClr>
              </a:solidFill>
              <a:ln w="19050" cap="rnd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txBody>
              <a:bodyPr spcFirstLastPara="0" vert="horz" wrap="square" lIns="13970" tIns="13970" rIns="13970" bIns="13970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</a:pPr>
                <a:r>
                  <a:rPr lang="es-CO" sz="1000" b="1" kern="1200" dirty="0">
                    <a:solidFill>
                      <a:srgbClr val="54A02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N</a:t>
                </a:r>
              </a:p>
            </p:txBody>
          </p:sp>
          <p:sp>
            <p:nvSpPr>
              <p:cNvPr id="88" name="Freeform: Shape 53">
                <a:extLst>
                  <a:ext uri="{FF2B5EF4-FFF2-40B4-BE49-F238E27FC236}">
                    <a16:creationId xmlns:a16="http://schemas.microsoft.com/office/drawing/2014/main" id="{F90C268D-C8EE-1A83-3690-C6835B4ABF1A}"/>
                  </a:ext>
                </a:extLst>
              </p:cNvPr>
              <p:cNvSpPr/>
              <p:nvPr/>
            </p:nvSpPr>
            <p:spPr>
              <a:xfrm>
                <a:off x="6849971" y="2977541"/>
                <a:ext cx="1550156" cy="766535"/>
              </a:xfrm>
              <a:custGeom>
                <a:avLst/>
                <a:gdLst>
                  <a:gd name="connsiteX0" fmla="*/ 0 w 1550156"/>
                  <a:gd name="connsiteY0" fmla="*/ 766535 h 766535"/>
                  <a:gd name="connsiteX1" fmla="*/ 387537 w 1550156"/>
                  <a:gd name="connsiteY1" fmla="*/ 0 h 766535"/>
                  <a:gd name="connsiteX2" fmla="*/ 1162619 w 1550156"/>
                  <a:gd name="connsiteY2" fmla="*/ 0 h 766535"/>
                  <a:gd name="connsiteX3" fmla="*/ 1550156 w 1550156"/>
                  <a:gd name="connsiteY3" fmla="*/ 766535 h 766535"/>
                  <a:gd name="connsiteX4" fmla="*/ 0 w 1550156"/>
                  <a:gd name="connsiteY4" fmla="*/ 766535 h 76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0156" h="766535">
                    <a:moveTo>
                      <a:pt x="0" y="766535"/>
                    </a:moveTo>
                    <a:lnTo>
                      <a:pt x="387537" y="0"/>
                    </a:lnTo>
                    <a:lnTo>
                      <a:pt x="1162619" y="0"/>
                    </a:lnTo>
                    <a:lnTo>
                      <a:pt x="1550156" y="766535"/>
                    </a:lnTo>
                    <a:lnTo>
                      <a:pt x="0" y="766535"/>
                    </a:lnTo>
                    <a:close/>
                  </a:path>
                </a:pathLst>
              </a:custGeom>
              <a:solidFill>
                <a:srgbClr val="54A021">
                  <a:hueOff val="0"/>
                  <a:satOff val="0"/>
                  <a:lumOff val="0"/>
                  <a:alphaOff val="0"/>
                </a:srgbClr>
              </a:solidFill>
              <a:ln w="19050" cap="rnd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txBody>
              <a:bodyPr spcFirstLastPara="0" vert="horz" wrap="square" lIns="285247" tIns="13970" rIns="285248" bIns="13970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</a:pPr>
                <a:r>
                  <a:rPr lang="es-CO" sz="1000" b="1" kern="1200" dirty="0">
                    <a:solidFill>
                      <a:srgbClr val="54A02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R</a:t>
                </a:r>
              </a:p>
            </p:txBody>
          </p:sp>
          <p:sp>
            <p:nvSpPr>
              <p:cNvPr id="89" name="Freeform: Shape 54">
                <a:extLst>
                  <a:ext uri="{FF2B5EF4-FFF2-40B4-BE49-F238E27FC236}">
                    <a16:creationId xmlns:a16="http://schemas.microsoft.com/office/drawing/2014/main" id="{3FFC9B72-51B8-DE81-4AAD-2C46B3E46EDA}"/>
                  </a:ext>
                </a:extLst>
              </p:cNvPr>
              <p:cNvSpPr/>
              <p:nvPr/>
            </p:nvSpPr>
            <p:spPr>
              <a:xfrm>
                <a:off x="6462432" y="3744077"/>
                <a:ext cx="2325234" cy="766535"/>
              </a:xfrm>
              <a:custGeom>
                <a:avLst/>
                <a:gdLst>
                  <a:gd name="connsiteX0" fmla="*/ 0 w 2325234"/>
                  <a:gd name="connsiteY0" fmla="*/ 766535 h 766535"/>
                  <a:gd name="connsiteX1" fmla="*/ 387537 w 2325234"/>
                  <a:gd name="connsiteY1" fmla="*/ 0 h 766535"/>
                  <a:gd name="connsiteX2" fmla="*/ 1937697 w 2325234"/>
                  <a:gd name="connsiteY2" fmla="*/ 0 h 766535"/>
                  <a:gd name="connsiteX3" fmla="*/ 2325234 w 2325234"/>
                  <a:gd name="connsiteY3" fmla="*/ 766535 h 766535"/>
                  <a:gd name="connsiteX4" fmla="*/ 0 w 2325234"/>
                  <a:gd name="connsiteY4" fmla="*/ 766535 h 76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5234" h="766535">
                    <a:moveTo>
                      <a:pt x="0" y="766535"/>
                    </a:moveTo>
                    <a:lnTo>
                      <a:pt x="387537" y="0"/>
                    </a:lnTo>
                    <a:lnTo>
                      <a:pt x="1937697" y="0"/>
                    </a:lnTo>
                    <a:lnTo>
                      <a:pt x="2325234" y="766535"/>
                    </a:lnTo>
                    <a:lnTo>
                      <a:pt x="0" y="766535"/>
                    </a:lnTo>
                    <a:close/>
                  </a:path>
                </a:pathLst>
              </a:custGeom>
              <a:solidFill>
                <a:srgbClr val="54A021">
                  <a:hueOff val="0"/>
                  <a:satOff val="0"/>
                  <a:lumOff val="0"/>
                  <a:alphaOff val="0"/>
                </a:srgbClr>
              </a:solidFill>
              <a:ln w="19050" cap="rnd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txBody>
              <a:bodyPr spcFirstLastPara="0" vert="horz" wrap="square" lIns="420885" tIns="13970" rIns="420887" bIns="13970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</a:pPr>
                <a:r>
                  <a:rPr lang="es-CO" sz="1000" b="1" kern="1200" dirty="0">
                    <a:solidFill>
                      <a:srgbClr val="54A02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rPr>
                  <a:t>D</a:t>
                </a:r>
              </a:p>
            </p:txBody>
          </p:sp>
          <p:sp>
            <p:nvSpPr>
              <p:cNvPr id="90" name="Freeform: Shape 55">
                <a:extLst>
                  <a:ext uri="{FF2B5EF4-FFF2-40B4-BE49-F238E27FC236}">
                    <a16:creationId xmlns:a16="http://schemas.microsoft.com/office/drawing/2014/main" id="{61A210A8-844B-07AE-4F2D-48B37777CCDC}"/>
                  </a:ext>
                </a:extLst>
              </p:cNvPr>
              <p:cNvSpPr/>
              <p:nvPr/>
            </p:nvSpPr>
            <p:spPr>
              <a:xfrm>
                <a:off x="6074892" y="4510613"/>
                <a:ext cx="3100312" cy="766535"/>
              </a:xfrm>
              <a:custGeom>
                <a:avLst/>
                <a:gdLst>
                  <a:gd name="connsiteX0" fmla="*/ 0 w 3100312"/>
                  <a:gd name="connsiteY0" fmla="*/ 766535 h 766535"/>
                  <a:gd name="connsiteX1" fmla="*/ 387537 w 3100312"/>
                  <a:gd name="connsiteY1" fmla="*/ 0 h 766535"/>
                  <a:gd name="connsiteX2" fmla="*/ 2712775 w 3100312"/>
                  <a:gd name="connsiteY2" fmla="*/ 0 h 766535"/>
                  <a:gd name="connsiteX3" fmla="*/ 3100312 w 3100312"/>
                  <a:gd name="connsiteY3" fmla="*/ 766535 h 766535"/>
                  <a:gd name="connsiteX4" fmla="*/ 0 w 3100312"/>
                  <a:gd name="connsiteY4" fmla="*/ 766535 h 76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00312" h="766535">
                    <a:moveTo>
                      <a:pt x="0" y="766535"/>
                    </a:moveTo>
                    <a:lnTo>
                      <a:pt x="387537" y="0"/>
                    </a:lnTo>
                    <a:lnTo>
                      <a:pt x="2712775" y="0"/>
                    </a:lnTo>
                    <a:lnTo>
                      <a:pt x="3100312" y="766535"/>
                    </a:lnTo>
                    <a:lnTo>
                      <a:pt x="0" y="766535"/>
                    </a:lnTo>
                    <a:close/>
                  </a:path>
                </a:pathLst>
              </a:custGeom>
              <a:solidFill>
                <a:srgbClr val="54A021">
                  <a:hueOff val="0"/>
                  <a:satOff val="0"/>
                  <a:lumOff val="0"/>
                  <a:alphaOff val="0"/>
                </a:srgbClr>
              </a:solidFill>
              <a:ln w="19050" cap="rnd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txBody>
              <a:bodyPr spcFirstLastPara="0" vert="horz" wrap="square" lIns="556525" tIns="13970" rIns="556525" bIns="13970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</a:pPr>
                <a:endParaRPr lang="es-CO" sz="1000" b="1" kern="1200" dirty="0">
                  <a:solidFill>
                    <a:srgbClr val="54A0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  <p:sp>
            <p:nvSpPr>
              <p:cNvPr id="91" name="Freeform: Shape 56">
                <a:extLst>
                  <a:ext uri="{FF2B5EF4-FFF2-40B4-BE49-F238E27FC236}">
                    <a16:creationId xmlns:a16="http://schemas.microsoft.com/office/drawing/2014/main" id="{5531C648-80AF-7F33-0177-A66BE9FC4E87}"/>
                  </a:ext>
                </a:extLst>
              </p:cNvPr>
              <p:cNvSpPr/>
              <p:nvPr/>
            </p:nvSpPr>
            <p:spPr>
              <a:xfrm>
                <a:off x="5687354" y="5277149"/>
                <a:ext cx="3875390" cy="766535"/>
              </a:xfrm>
              <a:custGeom>
                <a:avLst/>
                <a:gdLst>
                  <a:gd name="connsiteX0" fmla="*/ 0 w 3875390"/>
                  <a:gd name="connsiteY0" fmla="*/ 766535 h 766535"/>
                  <a:gd name="connsiteX1" fmla="*/ 387537 w 3875390"/>
                  <a:gd name="connsiteY1" fmla="*/ 0 h 766535"/>
                  <a:gd name="connsiteX2" fmla="*/ 3487853 w 3875390"/>
                  <a:gd name="connsiteY2" fmla="*/ 0 h 766535"/>
                  <a:gd name="connsiteX3" fmla="*/ 3875390 w 3875390"/>
                  <a:gd name="connsiteY3" fmla="*/ 766535 h 766535"/>
                  <a:gd name="connsiteX4" fmla="*/ 0 w 3875390"/>
                  <a:gd name="connsiteY4" fmla="*/ 766535 h 76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75390" h="766535">
                    <a:moveTo>
                      <a:pt x="0" y="766535"/>
                    </a:moveTo>
                    <a:lnTo>
                      <a:pt x="387537" y="0"/>
                    </a:lnTo>
                    <a:lnTo>
                      <a:pt x="3487853" y="0"/>
                    </a:lnTo>
                    <a:lnTo>
                      <a:pt x="3875390" y="766535"/>
                    </a:lnTo>
                    <a:lnTo>
                      <a:pt x="0" y="766535"/>
                    </a:lnTo>
                    <a:close/>
                  </a:path>
                </a:pathLst>
              </a:custGeom>
              <a:solidFill>
                <a:srgbClr val="54A021">
                  <a:hueOff val="0"/>
                  <a:satOff val="0"/>
                  <a:lumOff val="0"/>
                  <a:alphaOff val="0"/>
                </a:srgbClr>
              </a:solidFill>
              <a:ln w="19050" cap="rnd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txBody>
              <a:bodyPr spcFirstLastPara="0" vert="horz" wrap="square" lIns="692163" tIns="13970" rIns="692164" bIns="13970" numCol="1" spcCol="1270" anchor="ctr" anchorCtr="0">
                <a:noAutofit/>
              </a:bodyPr>
              <a:lstStyle/>
              <a:p>
                <a:pPr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</a:pPr>
                <a:endParaRPr lang="es-CO" sz="1000" b="1" kern="1200" dirty="0">
                  <a:solidFill>
                    <a:srgbClr val="54A0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</p:grpSp>
        <p:sp>
          <p:nvSpPr>
            <p:cNvPr id="81" name="TextBox 46">
              <a:extLst>
                <a:ext uri="{FF2B5EF4-FFF2-40B4-BE49-F238E27FC236}">
                  <a16:creationId xmlns:a16="http://schemas.microsoft.com/office/drawing/2014/main" id="{25BDFBDB-8788-43DF-2FCE-7769CA70ABA3}"/>
                </a:ext>
              </a:extLst>
            </p:cNvPr>
            <p:cNvSpPr txBox="1"/>
            <p:nvPr/>
          </p:nvSpPr>
          <p:spPr>
            <a:xfrm>
              <a:off x="7506406" y="3382444"/>
              <a:ext cx="1091863" cy="243806"/>
            </a:xfrm>
            <a:prstGeom prst="roundRect">
              <a:avLst/>
            </a:prstGeom>
            <a:solidFill>
              <a:sysClr val="window" lastClr="FFFFFF"/>
            </a:solidFill>
            <a:ln>
              <a:solidFill>
                <a:srgbClr val="54A02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>
                <a:buClrTx/>
              </a:pPr>
              <a:r>
                <a:rPr lang="es-CO" sz="1000" b="1" kern="1200" dirty="0">
                  <a:solidFill>
                    <a:srgbClr val="54A0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Nación</a:t>
              </a:r>
            </a:p>
          </p:txBody>
        </p:sp>
        <p:sp>
          <p:nvSpPr>
            <p:cNvPr id="82" name="TextBox 47">
              <a:extLst>
                <a:ext uri="{FF2B5EF4-FFF2-40B4-BE49-F238E27FC236}">
                  <a16:creationId xmlns:a16="http://schemas.microsoft.com/office/drawing/2014/main" id="{9755F102-DD1A-0019-FBC7-3A376361A447}"/>
                </a:ext>
              </a:extLst>
            </p:cNvPr>
            <p:cNvSpPr txBox="1"/>
            <p:nvPr/>
          </p:nvSpPr>
          <p:spPr>
            <a:xfrm>
              <a:off x="7062021" y="3843838"/>
              <a:ext cx="1980633" cy="396184"/>
            </a:xfrm>
            <a:prstGeom prst="roundRect">
              <a:avLst/>
            </a:prstGeom>
            <a:solidFill>
              <a:sysClr val="window" lastClr="FFFFFF"/>
            </a:solidFill>
            <a:ln>
              <a:solidFill>
                <a:srgbClr val="54A02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>
                <a:buClrTx/>
              </a:pPr>
              <a:r>
                <a:rPr lang="es-CO" sz="1000" b="1" kern="1200" dirty="0">
                  <a:solidFill>
                    <a:srgbClr val="54A0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Regional</a:t>
              </a:r>
            </a:p>
            <a:p>
              <a:pPr algn="ctr" defTabSz="457200">
                <a:buClrTx/>
              </a:pPr>
              <a:r>
                <a:rPr lang="es-CO" sz="1000" b="1" kern="1200" dirty="0">
                  <a:solidFill>
                    <a:srgbClr val="54A0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(Supradepartamental)</a:t>
              </a:r>
            </a:p>
          </p:txBody>
        </p:sp>
        <p:sp>
          <p:nvSpPr>
            <p:cNvPr id="83" name="TextBox 48">
              <a:extLst>
                <a:ext uri="{FF2B5EF4-FFF2-40B4-BE49-F238E27FC236}">
                  <a16:creationId xmlns:a16="http://schemas.microsoft.com/office/drawing/2014/main" id="{5FA6C70D-285D-0DCA-F594-E0175371B352}"/>
                </a:ext>
              </a:extLst>
            </p:cNvPr>
            <p:cNvSpPr txBox="1"/>
            <p:nvPr/>
          </p:nvSpPr>
          <p:spPr>
            <a:xfrm>
              <a:off x="7062021" y="4503959"/>
              <a:ext cx="1980633" cy="243806"/>
            </a:xfrm>
            <a:prstGeom prst="roundRect">
              <a:avLst/>
            </a:prstGeom>
            <a:solidFill>
              <a:sysClr val="window" lastClr="FFFFFF"/>
            </a:solidFill>
            <a:ln>
              <a:solidFill>
                <a:srgbClr val="54A02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>
                <a:buClrTx/>
              </a:pPr>
              <a:r>
                <a:rPr lang="es-CO" sz="1000" b="1" kern="1200" dirty="0">
                  <a:solidFill>
                    <a:srgbClr val="54A0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Departamental</a:t>
              </a:r>
            </a:p>
          </p:txBody>
        </p:sp>
        <p:sp>
          <p:nvSpPr>
            <p:cNvPr id="84" name="TextBox 49">
              <a:extLst>
                <a:ext uri="{FF2B5EF4-FFF2-40B4-BE49-F238E27FC236}">
                  <a16:creationId xmlns:a16="http://schemas.microsoft.com/office/drawing/2014/main" id="{AD48D3E3-FA5F-1203-B6FD-9C3A47949562}"/>
                </a:ext>
              </a:extLst>
            </p:cNvPr>
            <p:cNvSpPr txBox="1"/>
            <p:nvPr/>
          </p:nvSpPr>
          <p:spPr>
            <a:xfrm>
              <a:off x="7062021" y="5045446"/>
              <a:ext cx="1980633" cy="243806"/>
            </a:xfrm>
            <a:prstGeom prst="roundRect">
              <a:avLst/>
            </a:prstGeom>
            <a:solidFill>
              <a:sysClr val="window" lastClr="FFFFFF"/>
            </a:solidFill>
            <a:ln>
              <a:solidFill>
                <a:srgbClr val="54A02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>
                <a:buClrTx/>
              </a:pPr>
              <a:r>
                <a:rPr lang="es-CO" sz="1000" b="1" kern="1200" dirty="0">
                  <a:solidFill>
                    <a:srgbClr val="54A0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Supramunicipal</a:t>
              </a:r>
            </a:p>
          </p:txBody>
        </p:sp>
        <p:sp>
          <p:nvSpPr>
            <p:cNvPr id="85" name="TextBox 50">
              <a:extLst>
                <a:ext uri="{FF2B5EF4-FFF2-40B4-BE49-F238E27FC236}">
                  <a16:creationId xmlns:a16="http://schemas.microsoft.com/office/drawing/2014/main" id="{AFDDE122-2B56-39D1-2465-250B0C5BAA1C}"/>
                </a:ext>
              </a:extLst>
            </p:cNvPr>
            <p:cNvSpPr txBox="1"/>
            <p:nvPr/>
          </p:nvSpPr>
          <p:spPr>
            <a:xfrm>
              <a:off x="6839309" y="5572849"/>
              <a:ext cx="2426057" cy="396184"/>
            </a:xfrm>
            <a:prstGeom prst="roundRect">
              <a:avLst/>
            </a:prstGeom>
            <a:solidFill>
              <a:sysClr val="window" lastClr="FFFFFF"/>
            </a:solidFill>
            <a:ln>
              <a:solidFill>
                <a:srgbClr val="54A02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>
                <a:buClrTx/>
              </a:pPr>
              <a:r>
                <a:rPr lang="es-CO" sz="1000" b="1" kern="1200" dirty="0">
                  <a:solidFill>
                    <a:srgbClr val="54A0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Local</a:t>
              </a:r>
            </a:p>
            <a:p>
              <a:pPr algn="ctr" defTabSz="457200">
                <a:buClrTx/>
              </a:pPr>
              <a:r>
                <a:rPr lang="es-CO" sz="1000" b="1" kern="1200" dirty="0">
                  <a:solidFill>
                    <a:srgbClr val="54A0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(Distrital, Municipal, ETIs)</a:t>
              </a:r>
            </a:p>
          </p:txBody>
        </p:sp>
        <p:sp>
          <p:nvSpPr>
            <p:cNvPr id="86" name="Arrow: Left-Right 3">
              <a:extLst>
                <a:ext uri="{FF2B5EF4-FFF2-40B4-BE49-F238E27FC236}">
                  <a16:creationId xmlns:a16="http://schemas.microsoft.com/office/drawing/2014/main" id="{3B6057DC-765E-02CA-5ACC-C895B22DA40A}"/>
                </a:ext>
              </a:extLst>
            </p:cNvPr>
            <p:cNvSpPr/>
            <p:nvPr/>
          </p:nvSpPr>
          <p:spPr>
            <a:xfrm rot="3580725">
              <a:off x="7981496" y="4340704"/>
              <a:ext cx="2743200" cy="365760"/>
            </a:xfrm>
            <a:prstGeom prst="leftRightArrow">
              <a:avLst>
                <a:gd name="adj1" fmla="val 71516"/>
                <a:gd name="adj2" fmla="val 50000"/>
              </a:avLst>
            </a:prstGeom>
            <a:solidFill>
              <a:srgbClr val="54A021"/>
            </a:solidFill>
            <a:ln w="19050" cap="rnd" cmpd="sng" algn="ctr">
              <a:solidFill>
                <a:srgbClr val="90C22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200">
                <a:buClrTx/>
              </a:pPr>
              <a:r>
                <a:rPr lang="es-CO" sz="1000" b="1" kern="1200" dirty="0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Instancias Multinivel </a:t>
              </a:r>
            </a:p>
          </p:txBody>
        </p:sp>
      </p:grpSp>
      <p:grpSp>
        <p:nvGrpSpPr>
          <p:cNvPr id="92" name="Grupo 91">
            <a:extLst>
              <a:ext uri="{FF2B5EF4-FFF2-40B4-BE49-F238E27FC236}">
                <a16:creationId xmlns:a16="http://schemas.microsoft.com/office/drawing/2014/main" id="{73DC5BF9-D02B-A292-64DA-871B0501D789}"/>
              </a:ext>
            </a:extLst>
          </p:cNvPr>
          <p:cNvGrpSpPr/>
          <p:nvPr/>
        </p:nvGrpSpPr>
        <p:grpSpPr>
          <a:xfrm>
            <a:off x="9174770" y="2683737"/>
            <a:ext cx="2563462" cy="2380957"/>
            <a:chOff x="8543881" y="2255383"/>
            <a:chExt cx="1828800" cy="2231191"/>
          </a:xfrm>
        </p:grpSpPr>
        <p:graphicFrame>
          <p:nvGraphicFramePr>
            <p:cNvPr id="77" name="Diagram 59">
              <a:extLst>
                <a:ext uri="{FF2B5EF4-FFF2-40B4-BE49-F238E27FC236}">
                  <a16:creationId xmlns:a16="http://schemas.microsoft.com/office/drawing/2014/main" id="{9D4EC6EE-5792-4247-32EF-47C9884436EA}"/>
                </a:ext>
              </a:extLst>
            </p:cNvPr>
            <p:cNvGraphicFramePr/>
            <p:nvPr/>
          </p:nvGraphicFramePr>
          <p:xfrm>
            <a:off x="8543881" y="2657774"/>
            <a:ext cx="1828800" cy="1828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74" name="TextBox 63">
              <a:extLst>
                <a:ext uri="{FF2B5EF4-FFF2-40B4-BE49-F238E27FC236}">
                  <a16:creationId xmlns:a16="http://schemas.microsoft.com/office/drawing/2014/main" id="{8EAF7085-9A56-5E1A-902A-747642E055DA}"/>
                </a:ext>
              </a:extLst>
            </p:cNvPr>
            <p:cNvSpPr txBox="1"/>
            <p:nvPr/>
          </p:nvSpPr>
          <p:spPr>
            <a:xfrm>
              <a:off x="8942481" y="2255383"/>
              <a:ext cx="1026778" cy="346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buClrTx/>
              </a:pPr>
              <a:r>
                <a:rPr lang="es-CO" sz="1800" b="1" kern="1200" spc="300" dirty="0">
                  <a:solidFill>
                    <a:srgbClr val="54A0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Sujetos</a:t>
              </a:r>
            </a:p>
          </p:txBody>
        </p:sp>
      </p:grpSp>
      <p:grpSp>
        <p:nvGrpSpPr>
          <p:cNvPr id="97" name="Grupo 96">
            <a:extLst>
              <a:ext uri="{FF2B5EF4-FFF2-40B4-BE49-F238E27FC236}">
                <a16:creationId xmlns:a16="http://schemas.microsoft.com/office/drawing/2014/main" id="{050F22A8-952E-26A6-CC2E-53BAF4463F8A}"/>
              </a:ext>
            </a:extLst>
          </p:cNvPr>
          <p:cNvGrpSpPr/>
          <p:nvPr/>
        </p:nvGrpSpPr>
        <p:grpSpPr>
          <a:xfrm>
            <a:off x="1451335" y="1503112"/>
            <a:ext cx="2914040" cy="3620227"/>
            <a:chOff x="1175514" y="1559430"/>
            <a:chExt cx="2914040" cy="3620227"/>
          </a:xfrm>
        </p:grpSpPr>
        <p:sp>
          <p:nvSpPr>
            <p:cNvPr id="93" name="Arrow: Up 28">
              <a:extLst>
                <a:ext uri="{FF2B5EF4-FFF2-40B4-BE49-F238E27FC236}">
                  <a16:creationId xmlns:a16="http://schemas.microsoft.com/office/drawing/2014/main" id="{412F3220-EC1A-69CB-EB80-DF8C882B50F8}"/>
                </a:ext>
              </a:extLst>
            </p:cNvPr>
            <p:cNvSpPr/>
            <p:nvPr/>
          </p:nvSpPr>
          <p:spPr>
            <a:xfrm>
              <a:off x="2437112" y="1559430"/>
              <a:ext cx="423106" cy="490776"/>
            </a:xfrm>
            <a:prstGeom prst="upArrow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defTabSz="457200">
                <a:buClrTx/>
              </a:pPr>
              <a:endParaRPr lang="es-CO" sz="1800" b="1" kern="1200" dirty="0">
                <a:ln w="0"/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endParaRPr>
            </a:p>
          </p:txBody>
        </p:sp>
        <p:grpSp>
          <p:nvGrpSpPr>
            <p:cNvPr id="96" name="Grupo 95">
              <a:extLst>
                <a:ext uri="{FF2B5EF4-FFF2-40B4-BE49-F238E27FC236}">
                  <a16:creationId xmlns:a16="http://schemas.microsoft.com/office/drawing/2014/main" id="{6E249F5B-C006-4DD1-A0C9-676578536B9C}"/>
                </a:ext>
              </a:extLst>
            </p:cNvPr>
            <p:cNvGrpSpPr/>
            <p:nvPr/>
          </p:nvGrpSpPr>
          <p:grpSpPr>
            <a:xfrm>
              <a:off x="1175514" y="2017079"/>
              <a:ext cx="2914040" cy="3162578"/>
              <a:chOff x="1201054" y="1963049"/>
              <a:chExt cx="2914040" cy="3162578"/>
            </a:xfrm>
          </p:grpSpPr>
          <p:grpSp>
            <p:nvGrpSpPr>
              <p:cNvPr id="36" name="Grupo 35">
                <a:extLst>
                  <a:ext uri="{FF2B5EF4-FFF2-40B4-BE49-F238E27FC236}">
                    <a16:creationId xmlns:a16="http://schemas.microsoft.com/office/drawing/2014/main" id="{4F2629C0-B5F3-F733-DF41-1C3C37A15D46}"/>
                  </a:ext>
                </a:extLst>
              </p:cNvPr>
              <p:cNvGrpSpPr/>
              <p:nvPr/>
            </p:nvGrpSpPr>
            <p:grpSpPr>
              <a:xfrm>
                <a:off x="1201054" y="1963049"/>
                <a:ext cx="2914040" cy="3035794"/>
                <a:chOff x="1631630" y="1715423"/>
                <a:chExt cx="3148863" cy="3035794"/>
              </a:xfrm>
            </p:grpSpPr>
            <p:grpSp>
              <p:nvGrpSpPr>
                <p:cNvPr id="37" name="Group 61">
                  <a:extLst>
                    <a:ext uri="{FF2B5EF4-FFF2-40B4-BE49-F238E27FC236}">
                      <a16:creationId xmlns:a16="http://schemas.microsoft.com/office/drawing/2014/main" id="{6D6BF8D1-8C02-3714-5311-C28E6DE32898}"/>
                    </a:ext>
                  </a:extLst>
                </p:cNvPr>
                <p:cNvGrpSpPr/>
                <p:nvPr/>
              </p:nvGrpSpPr>
              <p:grpSpPr>
                <a:xfrm>
                  <a:off x="1631630" y="2739537"/>
                  <a:ext cx="3148863" cy="2011680"/>
                  <a:chOff x="1708703" y="2739537"/>
                  <a:chExt cx="3148863" cy="2011680"/>
                </a:xfrm>
              </p:grpSpPr>
              <p:sp>
                <p:nvSpPr>
                  <p:cNvPr id="43" name="Cylinder 5">
                    <a:extLst>
                      <a:ext uri="{FF2B5EF4-FFF2-40B4-BE49-F238E27FC236}">
                        <a16:creationId xmlns:a16="http://schemas.microsoft.com/office/drawing/2014/main" id="{6A0C513F-997B-E6DD-FA26-6E1440B5901D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1708703" y="2739537"/>
                    <a:ext cx="457200" cy="2011680"/>
                  </a:xfrm>
                  <a:prstGeom prst="can">
                    <a:avLst/>
                  </a:prstGeom>
                  <a:solidFill>
                    <a:srgbClr val="54A021"/>
                  </a:solidFill>
                  <a:ln>
                    <a:solidFill>
                      <a:srgbClr val="90C226"/>
                    </a:solidFill>
                  </a:ln>
                </p:spPr>
                <p:txBody>
                  <a:bodyPr vert="vert270" wrap="none" lIns="91440" tIns="45720" rIns="91440" bIns="45720" anchor="ctr">
                    <a:noAutofit/>
                  </a:bodyPr>
                  <a:lstStyle/>
                  <a:p>
                    <a:pPr algn="ctr" defTabSz="457200">
                      <a:buClrTx/>
                    </a:pPr>
                    <a:r>
                      <a:rPr lang="es-CO" sz="1200" b="1" kern="1200" dirty="0">
                        <a:ln w="0"/>
                        <a:solidFill>
                          <a:prstClr val="white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rPr>
                      <a:t>Territorio</a:t>
                    </a:r>
                  </a:p>
                </p:txBody>
              </p:sp>
              <p:sp>
                <p:nvSpPr>
                  <p:cNvPr id="44" name="Cylinder 8">
                    <a:extLst>
                      <a:ext uri="{FF2B5EF4-FFF2-40B4-BE49-F238E27FC236}">
                        <a16:creationId xmlns:a16="http://schemas.microsoft.com/office/drawing/2014/main" id="{698B30AB-0D2A-2843-B053-6C2ED585D492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4400366" y="2739537"/>
                    <a:ext cx="457200" cy="2011680"/>
                  </a:xfrm>
                  <a:prstGeom prst="can">
                    <a:avLst/>
                  </a:prstGeom>
                  <a:solidFill>
                    <a:srgbClr val="54A021"/>
                  </a:solidFill>
                  <a:ln>
                    <a:solidFill>
                      <a:srgbClr val="90C226"/>
                    </a:solidFill>
                  </a:ln>
                </p:spPr>
                <p:txBody>
                  <a:bodyPr vert="vert270" wrap="none" lIns="91440" tIns="45720" rIns="91440" bIns="45720" anchor="ctr">
                    <a:noAutofit/>
                  </a:bodyPr>
                  <a:lstStyle/>
                  <a:p>
                    <a:pPr algn="ctr" defTabSz="457200">
                      <a:buClrTx/>
                    </a:pPr>
                    <a:r>
                      <a:rPr lang="es-CO" sz="1200" b="1" kern="1200" dirty="0">
                        <a:ln w="0"/>
                        <a:solidFill>
                          <a:prstClr val="white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rPr>
                      <a:t>Capacidades</a:t>
                    </a:r>
                  </a:p>
                </p:txBody>
              </p:sp>
              <p:grpSp>
                <p:nvGrpSpPr>
                  <p:cNvPr id="45" name="Group 18">
                    <a:extLst>
                      <a:ext uri="{FF2B5EF4-FFF2-40B4-BE49-F238E27FC236}">
                        <a16:creationId xmlns:a16="http://schemas.microsoft.com/office/drawing/2014/main" id="{63923F5B-B980-D6C0-44F4-AA22C9D0036A}"/>
                      </a:ext>
                    </a:extLst>
                  </p:cNvPr>
                  <p:cNvGrpSpPr/>
                  <p:nvPr/>
                </p:nvGrpSpPr>
                <p:grpSpPr>
                  <a:xfrm>
                    <a:off x="2277296" y="2904424"/>
                    <a:ext cx="2011680" cy="1681910"/>
                    <a:chOff x="2351979" y="2954482"/>
                    <a:chExt cx="2011680" cy="1681910"/>
                  </a:xfrm>
                </p:grpSpPr>
                <p:sp>
                  <p:nvSpPr>
                    <p:cNvPr id="46" name="Rectangle 6">
                      <a:extLst>
                        <a:ext uri="{FF2B5EF4-FFF2-40B4-BE49-F238E27FC236}">
                          <a16:creationId xmlns:a16="http://schemas.microsoft.com/office/drawing/2014/main" id="{8961802B-1107-F7DD-FF2C-A18A3789253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 rot="5400000">
                      <a:off x="3220659" y="2412063"/>
                      <a:ext cx="274320" cy="2011680"/>
                    </a:xfrm>
                    <a:prstGeom prst="rect">
                      <a:avLst/>
                    </a:prstGeom>
                    <a:noFill/>
                    <a:ln>
                      <a:solidFill>
                        <a:srgbClr val="90C226"/>
                      </a:solidFill>
                    </a:ln>
                  </p:spPr>
                  <p:txBody>
                    <a:bodyPr vert="vert270" wrap="none" lIns="91440" tIns="45720" rIns="91440" bIns="45720" anchor="ctr">
                      <a:noAutofit/>
                    </a:bodyPr>
                    <a:lstStyle/>
                    <a:p>
                      <a:pPr algn="ctr" defTabSz="457200">
                        <a:buClrTx/>
                      </a:pPr>
                      <a:r>
                        <a:rPr lang="es-CO" sz="1200" b="1" kern="1200" dirty="0">
                          <a:ln w="0"/>
                          <a:solidFill>
                            <a:srgbClr val="90C22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Subsidiariedad</a:t>
                      </a:r>
                    </a:p>
                  </p:txBody>
                </p:sp>
                <p:sp>
                  <p:nvSpPr>
                    <p:cNvPr id="47" name="Rectangle 7">
                      <a:extLst>
                        <a:ext uri="{FF2B5EF4-FFF2-40B4-BE49-F238E27FC236}">
                          <a16:creationId xmlns:a16="http://schemas.microsoft.com/office/drawing/2014/main" id="{5D118538-6A8C-51BC-53DF-DEC6CFD8024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 rot="5400000">
                      <a:off x="3220659" y="2798145"/>
                      <a:ext cx="274320" cy="2011680"/>
                    </a:xfrm>
                    <a:prstGeom prst="rect">
                      <a:avLst/>
                    </a:prstGeom>
                    <a:noFill/>
                    <a:ln>
                      <a:solidFill>
                        <a:srgbClr val="90C226"/>
                      </a:solidFill>
                    </a:ln>
                  </p:spPr>
                  <p:txBody>
                    <a:bodyPr vert="vert270" wrap="none" lIns="91440" tIns="45720" rIns="91440" bIns="45720" anchor="ctr">
                      <a:noAutofit/>
                    </a:bodyPr>
                    <a:lstStyle/>
                    <a:p>
                      <a:pPr algn="ctr" defTabSz="457200">
                        <a:buClrTx/>
                      </a:pPr>
                      <a:r>
                        <a:rPr lang="es-CO" sz="1200" b="1" kern="1200" dirty="0">
                          <a:ln w="0"/>
                          <a:solidFill>
                            <a:srgbClr val="90C22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Funcionalidad</a:t>
                      </a:r>
                    </a:p>
                  </p:txBody>
                </p:sp>
                <p:sp>
                  <p:nvSpPr>
                    <p:cNvPr id="48" name="Rectangle 24">
                      <a:extLst>
                        <a:ext uri="{FF2B5EF4-FFF2-40B4-BE49-F238E27FC236}">
                          <a16:creationId xmlns:a16="http://schemas.microsoft.com/office/drawing/2014/main" id="{7779AF5A-6BFC-FFB6-598D-66D3D9910F9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 rot="5400000">
                      <a:off x="3220659" y="2085802"/>
                      <a:ext cx="274320" cy="2011680"/>
                    </a:xfrm>
                    <a:prstGeom prst="rect">
                      <a:avLst/>
                    </a:prstGeom>
                    <a:noFill/>
                    <a:ln>
                      <a:solidFill>
                        <a:srgbClr val="90C226"/>
                      </a:solidFill>
                    </a:ln>
                  </p:spPr>
                  <p:txBody>
                    <a:bodyPr vert="vert270" wrap="none" lIns="91440" tIns="45720" rIns="91440" bIns="45720" anchor="ctr">
                      <a:noAutofit/>
                    </a:bodyPr>
                    <a:lstStyle/>
                    <a:p>
                      <a:pPr algn="ctr" defTabSz="457200">
                        <a:buClrTx/>
                      </a:pPr>
                      <a:r>
                        <a:rPr lang="es-CO" sz="1200" b="1" kern="1200" dirty="0">
                          <a:ln w="0"/>
                          <a:solidFill>
                            <a:srgbClr val="90C22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Prevalencia</a:t>
                      </a:r>
                    </a:p>
                  </p:txBody>
                </p:sp>
                <p:sp>
                  <p:nvSpPr>
                    <p:cNvPr id="49" name="Rectangle 1">
                      <a:extLst>
                        <a:ext uri="{FF2B5EF4-FFF2-40B4-BE49-F238E27FC236}">
                          <a16:creationId xmlns:a16="http://schemas.microsoft.com/office/drawing/2014/main" id="{EA82B868-5157-B706-D7A4-23F6FFAAC7A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 rot="5400000">
                      <a:off x="3220659" y="3150042"/>
                      <a:ext cx="274320" cy="2011680"/>
                    </a:xfrm>
                    <a:prstGeom prst="rect">
                      <a:avLst/>
                    </a:prstGeom>
                    <a:noFill/>
                    <a:ln>
                      <a:solidFill>
                        <a:srgbClr val="90C226"/>
                      </a:solidFill>
                    </a:ln>
                  </p:spPr>
                  <p:txBody>
                    <a:bodyPr vert="vert270" wrap="none" lIns="91440" tIns="45720" rIns="91440" bIns="45720" anchor="ctr">
                      <a:noAutofit/>
                    </a:bodyPr>
                    <a:lstStyle/>
                    <a:p>
                      <a:pPr algn="ctr" defTabSz="457200">
                        <a:buClrTx/>
                      </a:pPr>
                      <a:r>
                        <a:rPr lang="es-CO" sz="1200" b="1" kern="1200" dirty="0">
                          <a:ln w="0"/>
                          <a:solidFill>
                            <a:srgbClr val="90C22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Gradualidad</a:t>
                      </a:r>
                    </a:p>
                  </p:txBody>
                </p:sp>
                <p:sp>
                  <p:nvSpPr>
                    <p:cNvPr id="50" name="Rectangle 2">
                      <a:extLst>
                        <a:ext uri="{FF2B5EF4-FFF2-40B4-BE49-F238E27FC236}">
                          <a16:creationId xmlns:a16="http://schemas.microsoft.com/office/drawing/2014/main" id="{67731CD5-61A9-6F9B-9A37-DF795DF1570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 rot="5400000">
                      <a:off x="3220659" y="3493392"/>
                      <a:ext cx="274320" cy="2011680"/>
                    </a:xfrm>
                    <a:prstGeom prst="rect">
                      <a:avLst/>
                    </a:prstGeom>
                    <a:noFill/>
                    <a:ln>
                      <a:solidFill>
                        <a:srgbClr val="90C226"/>
                      </a:solidFill>
                    </a:ln>
                  </p:spPr>
                  <p:txBody>
                    <a:bodyPr vert="vert270" wrap="none" lIns="91440" tIns="45720" rIns="91440" bIns="45720" anchor="ctr">
                      <a:noAutofit/>
                    </a:bodyPr>
                    <a:lstStyle/>
                    <a:p>
                      <a:pPr algn="ctr" defTabSz="457200">
                        <a:buClrTx/>
                      </a:pPr>
                      <a:r>
                        <a:rPr lang="es-CO" sz="1200" b="1" kern="1200" dirty="0">
                          <a:ln w="0"/>
                          <a:solidFill>
                            <a:srgbClr val="90C22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Experimentación</a:t>
                      </a:r>
                    </a:p>
                  </p:txBody>
                </p:sp>
              </p:grpSp>
            </p:grpSp>
            <p:grpSp>
              <p:nvGrpSpPr>
                <p:cNvPr id="38" name="Grupo 37">
                  <a:extLst>
                    <a:ext uri="{FF2B5EF4-FFF2-40B4-BE49-F238E27FC236}">
                      <a16:creationId xmlns:a16="http://schemas.microsoft.com/office/drawing/2014/main" id="{59ECE302-20A1-FE16-7B0A-5E3E02D08B5E}"/>
                    </a:ext>
                  </a:extLst>
                </p:cNvPr>
                <p:cNvGrpSpPr/>
                <p:nvPr/>
              </p:nvGrpSpPr>
              <p:grpSpPr>
                <a:xfrm>
                  <a:off x="2105860" y="1715423"/>
                  <a:ext cx="2207244" cy="1163357"/>
                  <a:chOff x="2105860" y="1715423"/>
                  <a:chExt cx="2207244" cy="1163357"/>
                </a:xfrm>
              </p:grpSpPr>
              <p:sp>
                <p:nvSpPr>
                  <p:cNvPr id="40" name="Arrow: Circular 10">
                    <a:extLst>
                      <a:ext uri="{FF2B5EF4-FFF2-40B4-BE49-F238E27FC236}">
                        <a16:creationId xmlns:a16="http://schemas.microsoft.com/office/drawing/2014/main" id="{5BCF9003-FCFD-1CE5-A7B7-A3DB1D401BB8}"/>
                      </a:ext>
                    </a:extLst>
                  </p:cNvPr>
                  <p:cNvSpPr/>
                  <p:nvPr/>
                </p:nvSpPr>
                <p:spPr>
                  <a:xfrm>
                    <a:off x="2105860" y="1715423"/>
                    <a:ext cx="2207244" cy="896898"/>
                  </a:xfrm>
                  <a:prstGeom prst="circularArrow">
                    <a:avLst>
                      <a:gd name="adj1" fmla="val 5171"/>
                      <a:gd name="adj2" fmla="val 521853"/>
                      <a:gd name="adj3" fmla="val 20566838"/>
                      <a:gd name="adj4" fmla="val 450569"/>
                      <a:gd name="adj5" fmla="val 9283"/>
                    </a:avLst>
                  </a:prstGeom>
                  <a:solidFill>
                    <a:srgbClr val="729D51"/>
                  </a:solidFill>
                  <a:ln>
                    <a:solidFill>
                      <a:srgbClr val="90C226"/>
                    </a:solidFill>
                  </a:ln>
                </p:spPr>
                <p:txBody>
                  <a:bodyPr wrap="square" lIns="91440" tIns="45720" rIns="91440" bIns="45720">
                    <a:spAutoFit/>
                  </a:bodyPr>
                  <a:lstStyle/>
                  <a:p>
                    <a:pPr algn="ctr" defTabSz="457200">
                      <a:buClrTx/>
                    </a:pPr>
                    <a:r>
                      <a:rPr lang="es-CO" sz="1000" b="1" kern="1200" dirty="0">
                        <a:ln w="0"/>
                        <a:solidFill>
                          <a:srgbClr val="90C226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rPr>
                      <a:t>Organización  Gobernabilidad  Misionalidad</a:t>
                    </a:r>
                  </a:p>
                </p:txBody>
              </p:sp>
              <p:sp>
                <p:nvSpPr>
                  <p:cNvPr id="42" name="Arrow: Up 28">
                    <a:extLst>
                      <a:ext uri="{FF2B5EF4-FFF2-40B4-BE49-F238E27FC236}">
                        <a16:creationId xmlns:a16="http://schemas.microsoft.com/office/drawing/2014/main" id="{0573242C-663E-10AA-3AA6-8923B16A2986}"/>
                      </a:ext>
                    </a:extLst>
                  </p:cNvPr>
                  <p:cNvSpPr/>
                  <p:nvPr/>
                </p:nvSpPr>
                <p:spPr>
                  <a:xfrm>
                    <a:off x="2952989" y="2604458"/>
                    <a:ext cx="507736" cy="274322"/>
                  </a:xfrm>
                  <a:prstGeom prst="upArrow">
                    <a:avLst/>
                  </a:prstGeom>
                  <a:ln/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wrap="square">
                    <a:spAutoFit/>
                  </a:bodyPr>
                  <a:lstStyle/>
                  <a:p>
                    <a:pPr algn="ctr" defTabSz="457200">
                      <a:buClrTx/>
                    </a:pPr>
                    <a:endParaRPr lang="es-CO" sz="1800" b="1" kern="1200" dirty="0">
                      <a:ln w="0"/>
                      <a:solidFill>
                        <a:prstClr val="white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endParaRPr>
                  </a:p>
                </p:txBody>
              </p:sp>
            </p:grpSp>
          </p:grpSp>
          <p:sp>
            <p:nvSpPr>
              <p:cNvPr id="95" name="Arrow: Up 28">
                <a:extLst>
                  <a:ext uri="{FF2B5EF4-FFF2-40B4-BE49-F238E27FC236}">
                    <a16:creationId xmlns:a16="http://schemas.microsoft.com/office/drawing/2014/main" id="{B89518FC-D964-6F62-4F22-881FADD6694C}"/>
                  </a:ext>
                </a:extLst>
              </p:cNvPr>
              <p:cNvSpPr/>
              <p:nvPr/>
            </p:nvSpPr>
            <p:spPr>
              <a:xfrm>
                <a:off x="2408563" y="4902202"/>
                <a:ext cx="477195" cy="223425"/>
              </a:xfrm>
              <a:prstGeom prst="upArrow">
                <a:avLst/>
              </a:prstGeom>
              <a:ln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 defTabSz="457200">
                  <a:buClrTx/>
                </a:pPr>
                <a:endParaRPr lang="es-CO" sz="1800" b="1" kern="1200" dirty="0">
                  <a:ln w="0"/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endParaRPr>
              </a:p>
            </p:txBody>
          </p:sp>
        </p:grpSp>
      </p:grpSp>
      <p:sp>
        <p:nvSpPr>
          <p:cNvPr id="98" name="Arrow: Up 28">
            <a:extLst>
              <a:ext uri="{FF2B5EF4-FFF2-40B4-BE49-F238E27FC236}">
                <a16:creationId xmlns:a16="http://schemas.microsoft.com/office/drawing/2014/main" id="{EA2E8662-4617-CE95-A8DE-DEAB3CF39DF8}"/>
              </a:ext>
            </a:extLst>
          </p:cNvPr>
          <p:cNvSpPr/>
          <p:nvPr/>
        </p:nvSpPr>
        <p:spPr>
          <a:xfrm rot="5400000">
            <a:off x="4677997" y="3646601"/>
            <a:ext cx="374111" cy="733842"/>
          </a:xfrm>
          <a:prstGeom prst="upArrow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>
              <a:buClrTx/>
            </a:pPr>
            <a:r>
              <a:rPr lang="es-ES" sz="1800" b="1" kern="1200" dirty="0">
                <a:ln w="0"/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X|</a:t>
            </a:r>
            <a:endParaRPr lang="es-CO" sz="1800" b="1" kern="1200" dirty="0">
              <a:ln w="0"/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00" name="Arrow: Up 28">
            <a:extLst>
              <a:ext uri="{FF2B5EF4-FFF2-40B4-BE49-F238E27FC236}">
                <a16:creationId xmlns:a16="http://schemas.microsoft.com/office/drawing/2014/main" id="{963A5285-A01D-3B70-EC5C-572F720B75E7}"/>
              </a:ext>
            </a:extLst>
          </p:cNvPr>
          <p:cNvSpPr/>
          <p:nvPr/>
        </p:nvSpPr>
        <p:spPr>
          <a:xfrm rot="10800000">
            <a:off x="6393397" y="1541998"/>
            <a:ext cx="423106" cy="490776"/>
          </a:xfrm>
          <a:prstGeom prst="upArrow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>
              <a:buClrTx/>
            </a:pPr>
            <a:endParaRPr lang="es-CO" sz="1800" b="1" kern="1200" dirty="0">
              <a:ln w="0"/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02" name="Arrow: Up 28">
            <a:extLst>
              <a:ext uri="{FF2B5EF4-FFF2-40B4-BE49-F238E27FC236}">
                <a16:creationId xmlns:a16="http://schemas.microsoft.com/office/drawing/2014/main" id="{65665D96-4218-F295-759D-666A62BE5AF5}"/>
              </a:ext>
            </a:extLst>
          </p:cNvPr>
          <p:cNvSpPr/>
          <p:nvPr/>
        </p:nvSpPr>
        <p:spPr>
          <a:xfrm rot="5400000">
            <a:off x="8643770" y="3632344"/>
            <a:ext cx="374111" cy="733842"/>
          </a:xfrm>
          <a:prstGeom prst="upArrow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>
              <a:buClrTx/>
            </a:pPr>
            <a:r>
              <a:rPr lang="es-ES" sz="1800" b="1" kern="1200" dirty="0">
                <a:ln w="0"/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X|</a:t>
            </a:r>
            <a:endParaRPr lang="es-CO" sz="1800" b="1" kern="1200" dirty="0">
              <a:ln w="0"/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graphicFrame>
        <p:nvGraphicFramePr>
          <p:cNvPr id="104" name="Table 27">
            <a:extLst>
              <a:ext uri="{FF2B5EF4-FFF2-40B4-BE49-F238E27FC236}">
                <a16:creationId xmlns:a16="http://schemas.microsoft.com/office/drawing/2014/main" id="{8F99D517-2AE1-C80A-2E48-379A5053B607}"/>
              </a:ext>
            </a:extLst>
          </p:cNvPr>
          <p:cNvGraphicFramePr>
            <a:graphicFrameLocks noGrp="1"/>
          </p:cNvGraphicFramePr>
          <p:nvPr/>
        </p:nvGraphicFramePr>
        <p:xfrm>
          <a:off x="1003040" y="5176509"/>
          <a:ext cx="3618440" cy="1272044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487497">
                  <a:extLst>
                    <a:ext uri="{9D8B030D-6E8A-4147-A177-3AD203B41FA5}">
                      <a16:colId xmlns:a16="http://schemas.microsoft.com/office/drawing/2014/main" val="2149876327"/>
                    </a:ext>
                  </a:extLst>
                </a:gridCol>
                <a:gridCol w="2130943">
                  <a:extLst>
                    <a:ext uri="{9D8B030D-6E8A-4147-A177-3AD203B41FA5}">
                      <a16:colId xmlns:a16="http://schemas.microsoft.com/office/drawing/2014/main" val="778633717"/>
                    </a:ext>
                  </a:extLst>
                </a:gridCol>
              </a:tblGrid>
              <a:tr h="205244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000" b="1" kern="100" dirty="0">
                          <a:effectLst/>
                        </a:rPr>
                        <a:t>Obstáculos transversales de la Descentralización</a:t>
                      </a:r>
                      <a:endParaRPr lang="es-CO" sz="1000" b="1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9D5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CO" sz="100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DF0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032948"/>
                  </a:ext>
                </a:extLst>
              </a:tr>
              <a:tr h="991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700" b="1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Territorio presente, concepto ausente</a:t>
                      </a:r>
                      <a:endParaRPr lang="es-CO" sz="700" b="1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700" b="1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Categorizando el desconocimiento</a:t>
                      </a:r>
                      <a:endParaRPr lang="es-CO" sz="700" b="1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284263"/>
                  </a:ext>
                </a:extLst>
              </a:tr>
              <a:tr h="991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700" b="1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Competencia, un concepto polisémico</a:t>
                      </a:r>
                      <a:endParaRPr lang="es-CO" sz="700" b="1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700" b="1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Fraccionando la asociatividad</a:t>
                      </a:r>
                      <a:endParaRPr lang="es-CO" sz="700" b="1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8262675"/>
                  </a:ext>
                </a:extLst>
              </a:tr>
              <a:tr h="1982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700" b="1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Todos en todo</a:t>
                      </a:r>
                      <a:endParaRPr lang="es-CO" sz="700" b="1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700" b="1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Descentralizando recursos, no capacidades</a:t>
                      </a:r>
                      <a:endParaRPr lang="es-CO" sz="700" b="1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436013"/>
                  </a:ext>
                </a:extLst>
              </a:tr>
              <a:tr h="1982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700" b="1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Realidad heterogénea, instrumentos homogéneos</a:t>
                      </a:r>
                      <a:endParaRPr lang="es-CO" sz="700" b="1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700" b="1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La descentralización de recursos independiente a las competencias</a:t>
                      </a:r>
                      <a:endParaRPr lang="es-CO" sz="700" b="1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475825"/>
                  </a:ext>
                </a:extLst>
              </a:tr>
              <a:tr h="1982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700" b="1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La descentralización que centraliza</a:t>
                      </a:r>
                      <a:endParaRPr lang="es-CO" sz="700" b="1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700" b="1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Las transferencias se han quedado cortas para el cierre de brechas</a:t>
                      </a:r>
                      <a:endParaRPr lang="es-CO" sz="700" b="1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29D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87864"/>
                  </a:ext>
                </a:extLst>
              </a:tr>
            </a:tbl>
          </a:graphicData>
        </a:graphic>
      </p:graphicFrame>
      <p:pic>
        <p:nvPicPr>
          <p:cNvPr id="105" name="Google Shape;35;p1" descr="Urbanpro">
            <a:extLst>
              <a:ext uri="{FF2B5EF4-FFF2-40B4-BE49-F238E27FC236}">
                <a16:creationId xmlns:a16="http://schemas.microsoft.com/office/drawing/2014/main" id="{C1C19E0D-447E-2C1A-E682-17997BD45A1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87927" y="118754"/>
            <a:ext cx="1068804" cy="6535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1561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27FF4D-EC88-02E1-AD49-9F4125D5A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42470-34C2-5F49-AA0D-C54B239131B2}" type="slidenum">
              <a:rPr lang="es-CL" smtClean="0"/>
              <a:pPr/>
              <a:t>15</a:t>
            </a:fld>
            <a:endParaRPr lang="es-CL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5FA09056-894B-5102-2DF9-4FC39EC447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22515" y="75446"/>
            <a:ext cx="68639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7. Tipologías: ¿Cómo reconocer la heterogeneidad del territorio?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B592011-EA48-192F-0721-950AA8A59077}"/>
              </a:ext>
            </a:extLst>
          </p:cNvPr>
          <p:cNvSpPr txBox="1"/>
          <p:nvPr/>
        </p:nvSpPr>
        <p:spPr>
          <a:xfrm>
            <a:off x="4256103" y="1195505"/>
            <a:ext cx="3679794" cy="1107996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O" sz="2200" dirty="0">
                <a:solidFill>
                  <a:srgbClr val="000000"/>
                </a:solidFill>
                <a:latin typeface="Arial"/>
              </a:rPr>
              <a:t>A partir del reconocimiento de esas distinciones entre los territorios.</a:t>
            </a:r>
            <a:endParaRPr lang="es-CO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02A8A76-7333-DA36-3F61-D1B0CD01E620}"/>
              </a:ext>
            </a:extLst>
          </p:cNvPr>
          <p:cNvSpPr txBox="1"/>
          <p:nvPr/>
        </p:nvSpPr>
        <p:spPr>
          <a:xfrm>
            <a:off x="3810000" y="3057449"/>
            <a:ext cx="4572000" cy="307777"/>
          </a:xfrm>
          <a:prstGeom prst="rect">
            <a:avLst/>
          </a:prstGeom>
          <a:noFill/>
          <a:ln w="28575">
            <a:solidFill>
              <a:srgbClr val="8AB36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dirty="0"/>
              <a:t>Tres aspectos fundamentales</a:t>
            </a:r>
          </a:p>
        </p:txBody>
      </p:sp>
      <p:sp>
        <p:nvSpPr>
          <p:cNvPr id="10" name="Flecha: hacia arriba 9">
            <a:extLst>
              <a:ext uri="{FF2B5EF4-FFF2-40B4-BE49-F238E27FC236}">
                <a16:creationId xmlns:a16="http://schemas.microsoft.com/office/drawing/2014/main" id="{38E193BF-94F9-7C1C-558D-F77354DBB9CC}"/>
              </a:ext>
            </a:extLst>
          </p:cNvPr>
          <p:cNvSpPr/>
          <p:nvPr/>
        </p:nvSpPr>
        <p:spPr>
          <a:xfrm rot="10800000">
            <a:off x="5853684" y="2399064"/>
            <a:ext cx="484632" cy="562823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0485ED5-D695-B75D-8F7F-85DD1442C368}"/>
              </a:ext>
            </a:extLst>
          </p:cNvPr>
          <p:cNvSpPr txBox="1"/>
          <p:nvPr/>
        </p:nvSpPr>
        <p:spPr>
          <a:xfrm>
            <a:off x="1712652" y="4205208"/>
            <a:ext cx="2616883" cy="523220"/>
          </a:xfrm>
          <a:prstGeom prst="rect">
            <a:avLst/>
          </a:prstGeom>
          <a:noFill/>
          <a:ln w="28575">
            <a:solidFill>
              <a:srgbClr val="8AB36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dirty="0"/>
              <a:t>¿Qué sucede dentro de la institución?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3F85D7B-C9A4-D223-493B-D3FEA6B63F27}"/>
              </a:ext>
            </a:extLst>
          </p:cNvPr>
          <p:cNvSpPr txBox="1"/>
          <p:nvPr/>
        </p:nvSpPr>
        <p:spPr>
          <a:xfrm>
            <a:off x="4787559" y="4205209"/>
            <a:ext cx="2616883" cy="307777"/>
          </a:xfrm>
          <a:prstGeom prst="rect">
            <a:avLst/>
          </a:prstGeom>
          <a:noFill/>
          <a:ln w="28575">
            <a:solidFill>
              <a:srgbClr val="8AB36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dirty="0"/>
              <a:t>¿Qué sucede en el territorio?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B9FD1BD-5BFA-FBC3-48E7-AE51DC6C4287}"/>
              </a:ext>
            </a:extLst>
          </p:cNvPr>
          <p:cNvSpPr txBox="1"/>
          <p:nvPr/>
        </p:nvSpPr>
        <p:spPr>
          <a:xfrm>
            <a:off x="7862466" y="4203490"/>
            <a:ext cx="2616883" cy="523220"/>
          </a:xfrm>
          <a:prstGeom prst="rect">
            <a:avLst/>
          </a:prstGeom>
          <a:noFill/>
          <a:ln w="28575">
            <a:solidFill>
              <a:srgbClr val="8AB36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dirty="0"/>
              <a:t>¿Cómo se encuentra el territorio?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B21621F0-8049-3E72-4F60-18217E80446F}"/>
              </a:ext>
            </a:extLst>
          </p:cNvPr>
          <p:cNvCxnSpPr>
            <a:cxnSpLocks/>
            <a:stCxn id="9" idx="2"/>
            <a:endCxn id="11" idx="0"/>
          </p:cNvCxnSpPr>
          <p:nvPr/>
        </p:nvCxnSpPr>
        <p:spPr>
          <a:xfrm flipH="1">
            <a:off x="3021094" y="3365226"/>
            <a:ext cx="3074907" cy="839983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2E2F3A79-87F7-974E-D333-631999C402B0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6096000" y="3365226"/>
            <a:ext cx="0" cy="839983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EFC050AB-1401-11EC-F26C-F6A3A1810C48}"/>
              </a:ext>
            </a:extLst>
          </p:cNvPr>
          <p:cNvCxnSpPr>
            <a:cxnSpLocks/>
            <a:stCxn id="9" idx="2"/>
            <a:endCxn id="13" idx="0"/>
          </p:cNvCxnSpPr>
          <p:nvPr/>
        </p:nvCxnSpPr>
        <p:spPr>
          <a:xfrm>
            <a:off x="6096001" y="3365226"/>
            <a:ext cx="3074907" cy="838265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429B76B-61BB-5AE8-9BEB-B1F0BF2CFC33}"/>
              </a:ext>
            </a:extLst>
          </p:cNvPr>
          <p:cNvSpPr txBox="1"/>
          <p:nvPr/>
        </p:nvSpPr>
        <p:spPr>
          <a:xfrm>
            <a:off x="1712652" y="5352969"/>
            <a:ext cx="2616883" cy="307777"/>
          </a:xfrm>
          <a:prstGeom prst="rect">
            <a:avLst/>
          </a:prstGeom>
          <a:noFill/>
          <a:ln w="28575">
            <a:solidFill>
              <a:srgbClr val="8AB36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dirty="0"/>
              <a:t>Dimensión organizacional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02C31D5-98E8-EFEA-6631-80383A290999}"/>
              </a:ext>
            </a:extLst>
          </p:cNvPr>
          <p:cNvSpPr txBox="1"/>
          <p:nvPr/>
        </p:nvSpPr>
        <p:spPr>
          <a:xfrm>
            <a:off x="4787559" y="5352969"/>
            <a:ext cx="2616883" cy="307777"/>
          </a:xfrm>
          <a:prstGeom prst="rect">
            <a:avLst/>
          </a:prstGeom>
          <a:noFill/>
          <a:ln w="28575">
            <a:solidFill>
              <a:srgbClr val="8AB36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dirty="0"/>
              <a:t>Dimensión gobernabilidad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427824C-058B-4A58-A023-DE029B4FCC73}"/>
              </a:ext>
            </a:extLst>
          </p:cNvPr>
          <p:cNvSpPr txBox="1"/>
          <p:nvPr/>
        </p:nvSpPr>
        <p:spPr>
          <a:xfrm>
            <a:off x="7862466" y="5352968"/>
            <a:ext cx="2616883" cy="523220"/>
          </a:xfrm>
          <a:prstGeom prst="rect">
            <a:avLst/>
          </a:prstGeom>
          <a:noFill/>
          <a:ln w="28575">
            <a:solidFill>
              <a:srgbClr val="8AB36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dirty="0"/>
              <a:t>Dimensión </a:t>
            </a:r>
          </a:p>
          <a:p>
            <a:pPr algn="ctr"/>
            <a:r>
              <a:rPr lang="es-CO" dirty="0"/>
              <a:t>misional</a:t>
            </a:r>
          </a:p>
        </p:txBody>
      </p:sp>
    </p:spTree>
    <p:extLst>
      <p:ext uri="{BB962C8B-B14F-4D97-AF65-F5344CB8AC3E}">
        <p14:creationId xmlns:p14="http://schemas.microsoft.com/office/powerpoint/2010/main" val="1323408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97184D1-165C-11DB-8751-5E43191867A5}"/>
              </a:ext>
            </a:extLst>
          </p:cNvPr>
          <p:cNvSpPr txBox="1"/>
          <p:nvPr/>
        </p:nvSpPr>
        <p:spPr>
          <a:xfrm>
            <a:off x="448677" y="968706"/>
            <a:ext cx="10868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La descentralización asimétrica presume que cada ente territorial ira asumiendo la prestación de sus competencias de manera gradual, acorde con su capacidad de gestión.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036B35B-A496-6FE5-0798-8B76E3B0F3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7742317"/>
              </p:ext>
            </p:extLst>
          </p:nvPr>
        </p:nvGraphicFramePr>
        <p:xfrm>
          <a:off x="273134" y="1653862"/>
          <a:ext cx="5200626" cy="4727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56577BE7-64C6-1580-990A-9EC0C4F74B0E}"/>
              </a:ext>
            </a:extLst>
          </p:cNvPr>
          <p:cNvSpPr/>
          <p:nvPr/>
        </p:nvSpPr>
        <p:spPr>
          <a:xfrm>
            <a:off x="5571532" y="3149117"/>
            <a:ext cx="524468" cy="584775"/>
          </a:xfrm>
          <a:prstGeom prst="rightArrow">
            <a:avLst/>
          </a:prstGeom>
          <a:solidFill>
            <a:srgbClr val="54A021"/>
          </a:solidFill>
          <a:ln>
            <a:solidFill>
              <a:srgbClr val="54A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50142568-BD14-B814-6990-90DE012BE847}"/>
              </a:ext>
            </a:extLst>
          </p:cNvPr>
          <p:cNvGrpSpPr/>
          <p:nvPr/>
        </p:nvGrpSpPr>
        <p:grpSpPr>
          <a:xfrm>
            <a:off x="5998228" y="1755950"/>
            <a:ext cx="5920638" cy="4235432"/>
            <a:chOff x="5411246" y="2781841"/>
            <a:chExt cx="5590892" cy="390022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943941-7AB6-BC2B-2F4F-160750E306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2781" y="5177905"/>
              <a:ext cx="3359921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23C5D55-C772-DEBE-E67C-782D4E556D6C}"/>
                </a:ext>
              </a:extLst>
            </p:cNvPr>
            <p:cNvSpPr txBox="1"/>
            <p:nvPr/>
          </p:nvSpPr>
          <p:spPr>
            <a:xfrm>
              <a:off x="10076955" y="5039405"/>
              <a:ext cx="925183" cy="255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Tiempo</a:t>
              </a:r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2835B9AF-FD43-6D32-10CF-D77A091EAAE5}"/>
                </a:ext>
              </a:extLst>
            </p:cNvPr>
            <p:cNvGrpSpPr/>
            <p:nvPr/>
          </p:nvGrpSpPr>
          <p:grpSpPr>
            <a:xfrm>
              <a:off x="5411246" y="2781841"/>
              <a:ext cx="5590892" cy="3900225"/>
              <a:chOff x="5411246" y="2781841"/>
              <a:chExt cx="5590892" cy="3900225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2BD1C8ED-0BD1-DAC6-895A-A3FBAF9C6F30}"/>
                  </a:ext>
                </a:extLst>
              </p:cNvPr>
              <p:cNvCxnSpPr/>
              <p:nvPr/>
            </p:nvCxnSpPr>
            <p:spPr>
              <a:xfrm>
                <a:off x="6692782" y="3220918"/>
                <a:ext cx="0" cy="1956987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C3059D6-5237-161F-6DE4-8215620E7450}"/>
                  </a:ext>
                </a:extLst>
              </p:cNvPr>
              <p:cNvSpPr txBox="1"/>
              <p:nvPr/>
            </p:nvSpPr>
            <p:spPr>
              <a:xfrm>
                <a:off x="7067982" y="2781841"/>
                <a:ext cx="3239584" cy="595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Empoderamiento Territorial (Et):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Capacidad de la ET para asumir sus competencias</a:t>
                </a: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5D3AB8D-2284-7DCB-CD21-FCCC7543FCB6}"/>
                  </a:ext>
                </a:extLst>
              </p:cNvPr>
              <p:cNvSpPr/>
              <p:nvPr/>
            </p:nvSpPr>
            <p:spPr>
              <a:xfrm>
                <a:off x="6705600" y="3433376"/>
                <a:ext cx="3239589" cy="1262743"/>
              </a:xfrm>
              <a:custGeom>
                <a:avLst/>
                <a:gdLst>
                  <a:gd name="connsiteX0" fmla="*/ 0 w 3320249"/>
                  <a:gd name="connsiteY0" fmla="*/ 1278530 h 1278530"/>
                  <a:gd name="connsiteX1" fmla="*/ 818606 w 3320249"/>
                  <a:gd name="connsiteY1" fmla="*/ 1113067 h 1278530"/>
                  <a:gd name="connsiteX2" fmla="*/ 1741714 w 3320249"/>
                  <a:gd name="connsiteY2" fmla="*/ 311878 h 1278530"/>
                  <a:gd name="connsiteX3" fmla="*/ 3135086 w 3320249"/>
                  <a:gd name="connsiteY3" fmla="*/ 33204 h 1278530"/>
                  <a:gd name="connsiteX4" fmla="*/ 3265714 w 3320249"/>
                  <a:gd name="connsiteY4" fmla="*/ 15787 h 1278530"/>
                  <a:gd name="connsiteX0" fmla="*/ 0 w 3135086"/>
                  <a:gd name="connsiteY0" fmla="*/ 1245326 h 1245326"/>
                  <a:gd name="connsiteX1" fmla="*/ 818606 w 3135086"/>
                  <a:gd name="connsiteY1" fmla="*/ 1079863 h 1245326"/>
                  <a:gd name="connsiteX2" fmla="*/ 1741714 w 3135086"/>
                  <a:gd name="connsiteY2" fmla="*/ 278674 h 1245326"/>
                  <a:gd name="connsiteX3" fmla="*/ 3135086 w 3135086"/>
                  <a:gd name="connsiteY3" fmla="*/ 0 h 1245326"/>
                  <a:gd name="connsiteX0" fmla="*/ 0 w 3239589"/>
                  <a:gd name="connsiteY0" fmla="*/ 1262743 h 1262743"/>
                  <a:gd name="connsiteX1" fmla="*/ 818606 w 3239589"/>
                  <a:gd name="connsiteY1" fmla="*/ 1097280 h 1262743"/>
                  <a:gd name="connsiteX2" fmla="*/ 1741714 w 3239589"/>
                  <a:gd name="connsiteY2" fmla="*/ 296091 h 1262743"/>
                  <a:gd name="connsiteX3" fmla="*/ 3239589 w 3239589"/>
                  <a:gd name="connsiteY3" fmla="*/ 0 h 1262743"/>
                  <a:gd name="connsiteX0" fmla="*/ 0 w 3239589"/>
                  <a:gd name="connsiteY0" fmla="*/ 1262743 h 1262743"/>
                  <a:gd name="connsiteX1" fmla="*/ 818606 w 3239589"/>
                  <a:gd name="connsiteY1" fmla="*/ 1097280 h 1262743"/>
                  <a:gd name="connsiteX2" fmla="*/ 1741714 w 3239589"/>
                  <a:gd name="connsiteY2" fmla="*/ 296091 h 1262743"/>
                  <a:gd name="connsiteX3" fmla="*/ 3239589 w 3239589"/>
                  <a:gd name="connsiteY3" fmla="*/ 0 h 1262743"/>
                  <a:gd name="connsiteX0" fmla="*/ 0 w 3239589"/>
                  <a:gd name="connsiteY0" fmla="*/ 1262743 h 1262743"/>
                  <a:gd name="connsiteX1" fmla="*/ 818606 w 3239589"/>
                  <a:gd name="connsiteY1" fmla="*/ 1097280 h 1262743"/>
                  <a:gd name="connsiteX2" fmla="*/ 1741714 w 3239589"/>
                  <a:gd name="connsiteY2" fmla="*/ 296091 h 1262743"/>
                  <a:gd name="connsiteX3" fmla="*/ 3239589 w 3239589"/>
                  <a:gd name="connsiteY3" fmla="*/ 0 h 12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9589" h="1262743">
                    <a:moveTo>
                      <a:pt x="0" y="1262743"/>
                    </a:moveTo>
                    <a:cubicBezTo>
                      <a:pt x="264160" y="1260566"/>
                      <a:pt x="528320" y="1258389"/>
                      <a:pt x="818606" y="1097280"/>
                    </a:cubicBezTo>
                    <a:cubicBezTo>
                      <a:pt x="1108892" y="936171"/>
                      <a:pt x="1346925" y="583474"/>
                      <a:pt x="1741714" y="296091"/>
                    </a:cubicBezTo>
                    <a:cubicBezTo>
                      <a:pt x="2136503" y="8708"/>
                      <a:pt x="2994298" y="5805"/>
                      <a:pt x="3239589" y="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O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661F1199-E061-9FFB-2C12-59D37D4E90C5}"/>
                  </a:ext>
                </a:extLst>
              </p:cNvPr>
              <p:cNvCxnSpPr/>
              <p:nvPr/>
            </p:nvCxnSpPr>
            <p:spPr>
              <a:xfrm>
                <a:off x="8429897" y="3433376"/>
                <a:ext cx="0" cy="1744529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1732485-6771-BBB1-E45E-2A477CC90D3A}"/>
                  </a:ext>
                </a:extLst>
              </p:cNvPr>
              <p:cNvCxnSpPr/>
              <p:nvPr/>
            </p:nvCxnSpPr>
            <p:spPr>
              <a:xfrm>
                <a:off x="7554686" y="3433376"/>
                <a:ext cx="0" cy="1744529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9C4BE3-6291-FC63-58F5-1B4277A0E910}"/>
                  </a:ext>
                </a:extLst>
              </p:cNvPr>
              <p:cNvSpPr txBox="1"/>
              <p:nvPr/>
            </p:nvSpPr>
            <p:spPr>
              <a:xfrm>
                <a:off x="7012224" y="4721082"/>
                <a:ext cx="215253" cy="2550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j-lt"/>
                    <a:ea typeface="+mn-ea"/>
                    <a:cs typeface="Times New Roman" panose="02020603050405020304" pitchFamily="18" charset="0"/>
                  </a:rPr>
                  <a:t>I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AEA2612-AF8F-95D0-05EA-A74AFB97B2B8}"/>
                  </a:ext>
                </a:extLst>
              </p:cNvPr>
              <p:cNvSpPr txBox="1"/>
              <p:nvPr/>
            </p:nvSpPr>
            <p:spPr>
              <a:xfrm>
                <a:off x="7804501" y="4511453"/>
                <a:ext cx="256122" cy="2550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j-lt"/>
                    <a:ea typeface="+mn-ea"/>
                    <a:cs typeface="Times New Roman" panose="02020603050405020304" pitchFamily="18" charset="0"/>
                  </a:rPr>
                  <a:t>II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E2A20DA-0435-F915-597A-80F12E12CE16}"/>
                  </a:ext>
                </a:extLst>
              </p:cNvPr>
              <p:cNvSpPr txBox="1"/>
              <p:nvPr/>
            </p:nvSpPr>
            <p:spPr>
              <a:xfrm>
                <a:off x="8966554" y="4199411"/>
                <a:ext cx="296994" cy="2550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j-lt"/>
                    <a:ea typeface="+mn-ea"/>
                    <a:cs typeface="Times New Roman" panose="02020603050405020304" pitchFamily="18" charset="0"/>
                  </a:rPr>
                  <a:t>III</a:t>
                </a:r>
              </a:p>
            </p:txBody>
          </p:sp>
          <p:sp>
            <p:nvSpPr>
              <p:cNvPr id="19" name="Speech Bubble: Rectangle 18">
                <a:extLst>
                  <a:ext uri="{FF2B5EF4-FFF2-40B4-BE49-F238E27FC236}">
                    <a16:creationId xmlns:a16="http://schemas.microsoft.com/office/drawing/2014/main" id="{D1993BCD-A3E5-0160-7D15-174090F0E9FC}"/>
                  </a:ext>
                </a:extLst>
              </p:cNvPr>
              <p:cNvSpPr/>
              <p:nvPr/>
            </p:nvSpPr>
            <p:spPr>
              <a:xfrm>
                <a:off x="5411246" y="5609806"/>
                <a:ext cx="1628502" cy="748692"/>
              </a:xfrm>
              <a:prstGeom prst="wedgeRectCallout">
                <a:avLst>
                  <a:gd name="adj1" fmla="val 47880"/>
                  <a:gd name="adj2" fmla="val -153389"/>
                </a:avLst>
              </a:prstGeom>
              <a:solidFill>
                <a:srgbClr val="54A021"/>
              </a:solidFill>
              <a:ln>
                <a:solidFill>
                  <a:srgbClr val="54A02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Etapa centrada en la creación de capacidad organizacional</a:t>
                </a:r>
              </a:p>
            </p:txBody>
          </p:sp>
          <p:sp>
            <p:nvSpPr>
              <p:cNvPr id="20" name="Speech Bubble: Rectangle 19">
                <a:extLst>
                  <a:ext uri="{FF2B5EF4-FFF2-40B4-BE49-F238E27FC236}">
                    <a16:creationId xmlns:a16="http://schemas.microsoft.com/office/drawing/2014/main" id="{5F0FCECD-C3CD-0E8B-FB96-337B58A069A0}"/>
                  </a:ext>
                </a:extLst>
              </p:cNvPr>
              <p:cNvSpPr/>
              <p:nvPr/>
            </p:nvSpPr>
            <p:spPr>
              <a:xfrm>
                <a:off x="7511143" y="6066513"/>
                <a:ext cx="1628502" cy="615553"/>
              </a:xfrm>
              <a:prstGeom prst="wedgeRectCallout">
                <a:avLst>
                  <a:gd name="adj1" fmla="val -10189"/>
                  <a:gd name="adj2" fmla="val -240879"/>
                </a:avLst>
              </a:prstGeom>
              <a:solidFill>
                <a:srgbClr val="54A021"/>
              </a:solidFill>
              <a:ln>
                <a:solidFill>
                  <a:srgbClr val="54A02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Etapa centrada en la gobernabilidad</a:t>
                </a:r>
              </a:p>
            </p:txBody>
          </p:sp>
          <p:sp>
            <p:nvSpPr>
              <p:cNvPr id="21" name="Speech Bubble: Rectangle 20">
                <a:extLst>
                  <a:ext uri="{FF2B5EF4-FFF2-40B4-BE49-F238E27FC236}">
                    <a16:creationId xmlns:a16="http://schemas.microsoft.com/office/drawing/2014/main" id="{7521D401-E11F-B376-DE50-F247A0501976}"/>
                  </a:ext>
                </a:extLst>
              </p:cNvPr>
              <p:cNvSpPr/>
              <p:nvPr/>
            </p:nvSpPr>
            <p:spPr>
              <a:xfrm>
                <a:off x="9373636" y="5568343"/>
                <a:ext cx="1628502" cy="790156"/>
              </a:xfrm>
              <a:prstGeom prst="wedgeRectCallout">
                <a:avLst>
                  <a:gd name="adj1" fmla="val -50091"/>
                  <a:gd name="adj2" fmla="val -166452"/>
                </a:avLst>
              </a:prstGeom>
              <a:solidFill>
                <a:srgbClr val="54A021"/>
              </a:solidFill>
              <a:ln>
                <a:solidFill>
                  <a:srgbClr val="54A02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Etapa centrada en la mejora de los servicios asociados a la misionalidad</a:t>
                </a:r>
              </a:p>
            </p:txBody>
          </p:sp>
        </p:grpSp>
      </p:grpSp>
      <p:pic>
        <p:nvPicPr>
          <p:cNvPr id="23" name="Google Shape;35;p1" descr="Urbanpro">
            <a:extLst>
              <a:ext uri="{FF2B5EF4-FFF2-40B4-BE49-F238E27FC236}">
                <a16:creationId xmlns:a16="http://schemas.microsoft.com/office/drawing/2014/main" id="{C5E88827-CF05-84A0-CFD1-FDC1794AEFC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87927" y="118754"/>
            <a:ext cx="1068804" cy="653518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itle 3">
            <a:extLst>
              <a:ext uri="{FF2B5EF4-FFF2-40B4-BE49-F238E27FC236}">
                <a16:creationId xmlns:a16="http://schemas.microsoft.com/office/drawing/2014/main" id="{9991789B-CC59-E301-C929-2E0E2C082A7B}"/>
              </a:ext>
            </a:extLst>
          </p:cNvPr>
          <p:cNvSpPr txBox="1">
            <a:spLocks/>
          </p:cNvSpPr>
          <p:nvPr/>
        </p:nvSpPr>
        <p:spPr>
          <a:xfrm>
            <a:off x="618979" y="250884"/>
            <a:ext cx="6767438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kern="0" dirty="0">
                <a:solidFill>
                  <a:srgbClr val="FFFFFF"/>
                </a:solidFill>
                <a:ea typeface="Verdana" panose="020B0604030504040204" pitchFamily="34" charset="0"/>
                <a:cs typeface="Arial"/>
              </a:rPr>
              <a:t>7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Verdana" panose="020B0604030504040204" pitchFamily="34" charset="0"/>
                <a:cs typeface="Arial"/>
                <a:sym typeface="Arial"/>
              </a:rPr>
              <a:t>. </a:t>
            </a:r>
            <a:r>
              <a:rPr kumimoji="0" lang="es-CO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Verdana" panose="020B0604030504040204" pitchFamily="34" charset="0"/>
                <a:cs typeface="Arial"/>
                <a:sym typeface="Arial"/>
              </a:rPr>
              <a:t>Tipologías </a:t>
            </a:r>
            <a:endParaRPr lang="es-CO" sz="28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0175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27FF4D-EC88-02E1-AD49-9F4125D5A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42470-34C2-5F49-AA0D-C54B239131B2}" type="slidenum">
              <a:rPr lang="es-CL" smtClean="0"/>
              <a:pPr/>
              <a:t>17</a:t>
            </a:fld>
            <a:endParaRPr lang="es-CL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5FA09056-894B-5102-2DF9-4FC39EC447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52651" y="297388"/>
            <a:ext cx="52337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¿Cómo reconocemos el territorio?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25B7B45-84A4-D875-1FDA-F9BE813413A4}"/>
              </a:ext>
            </a:extLst>
          </p:cNvPr>
          <p:cNvSpPr txBox="1"/>
          <p:nvPr/>
        </p:nvSpPr>
        <p:spPr>
          <a:xfrm>
            <a:off x="1889046" y="1160966"/>
            <a:ext cx="7567671" cy="523220"/>
          </a:xfrm>
          <a:prstGeom prst="rect">
            <a:avLst/>
          </a:prstGeom>
          <a:noFill/>
          <a:ln w="28575">
            <a:solidFill>
              <a:srgbClr val="8AB366"/>
            </a:solidFill>
          </a:ln>
        </p:spPr>
        <p:txBody>
          <a:bodyPr wrap="square">
            <a:spAutoFit/>
          </a:bodyPr>
          <a:lstStyle/>
          <a:p>
            <a:r>
              <a:rPr lang="es-CO" dirty="0"/>
              <a:t>En el ejercicio planteado del reconocimiento de la diversidad territorial se obtuvieron: 9 grupos de municipios y 5 grupos de departamentos.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0CCC9E6-6DF7-36BB-79D0-444F25AADD5A}"/>
              </a:ext>
            </a:extLst>
          </p:cNvPr>
          <p:cNvSpPr txBox="1"/>
          <p:nvPr/>
        </p:nvSpPr>
        <p:spPr>
          <a:xfrm>
            <a:off x="2019675" y="2651134"/>
            <a:ext cx="2107567" cy="2862322"/>
          </a:xfrm>
          <a:prstGeom prst="rect">
            <a:avLst/>
          </a:prstGeom>
          <a:noFill/>
          <a:ln w="28575">
            <a:solidFill>
              <a:srgbClr val="8AB366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CO" sz="2000" i="1" dirty="0"/>
              <a:t>Consolidado.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2000" i="1" dirty="0"/>
              <a:t>Notable.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2000" i="1" dirty="0"/>
              <a:t>Fuerte.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2000" i="1" dirty="0"/>
              <a:t>Aceptable.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2000" i="1" dirty="0"/>
              <a:t>Medio.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2000" i="1" dirty="0"/>
              <a:t>Emergente.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2000" i="1" dirty="0"/>
              <a:t>Incipiente.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2000" i="1" dirty="0"/>
              <a:t>Débil.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2000" i="1" dirty="0"/>
              <a:t>Muy débil.</a:t>
            </a:r>
          </a:p>
        </p:txBody>
      </p:sp>
      <p:sp>
        <p:nvSpPr>
          <p:cNvPr id="10" name="Flecha: hacia arriba 9">
            <a:extLst>
              <a:ext uri="{FF2B5EF4-FFF2-40B4-BE49-F238E27FC236}">
                <a16:creationId xmlns:a16="http://schemas.microsoft.com/office/drawing/2014/main" id="{1771D496-A67E-94E9-92EC-8E833B89E103}"/>
              </a:ext>
            </a:extLst>
          </p:cNvPr>
          <p:cNvSpPr/>
          <p:nvPr/>
        </p:nvSpPr>
        <p:spPr>
          <a:xfrm>
            <a:off x="5336978" y="2651134"/>
            <a:ext cx="1141579" cy="2862322"/>
          </a:xfrm>
          <a:prstGeom prst="upArrow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7AF01D2-BBE4-1442-6BD0-C7527D3CB06C}"/>
              </a:ext>
            </a:extLst>
          </p:cNvPr>
          <p:cNvSpPr txBox="1"/>
          <p:nvPr/>
        </p:nvSpPr>
        <p:spPr>
          <a:xfrm>
            <a:off x="4627004" y="2343358"/>
            <a:ext cx="2561525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i="1" u="sng" dirty="0"/>
              <a:t>Mayor empoderamiento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B2FCB52-4698-6DD7-F951-5DD20A813E2B}"/>
              </a:ext>
            </a:extLst>
          </p:cNvPr>
          <p:cNvSpPr txBox="1"/>
          <p:nvPr/>
        </p:nvSpPr>
        <p:spPr>
          <a:xfrm>
            <a:off x="4627003" y="5686635"/>
            <a:ext cx="2561525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i="1" u="sng" dirty="0"/>
              <a:t>Menor empoderamiento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FDC1C37-F4B2-538F-41F4-B54B6EEBCAEC}"/>
              </a:ext>
            </a:extLst>
          </p:cNvPr>
          <p:cNvSpPr txBox="1"/>
          <p:nvPr/>
        </p:nvSpPr>
        <p:spPr>
          <a:xfrm>
            <a:off x="1792695" y="2341869"/>
            <a:ext cx="2561525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i="1" dirty="0"/>
              <a:t>Municipios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7A70EF3-2621-E2B5-1E4C-D0CB6CC00982}"/>
              </a:ext>
            </a:extLst>
          </p:cNvPr>
          <p:cNvSpPr txBox="1"/>
          <p:nvPr/>
        </p:nvSpPr>
        <p:spPr>
          <a:xfrm>
            <a:off x="7688289" y="3266687"/>
            <a:ext cx="2107567" cy="1631216"/>
          </a:xfrm>
          <a:prstGeom prst="rect">
            <a:avLst/>
          </a:prstGeom>
          <a:noFill/>
          <a:ln w="28575">
            <a:solidFill>
              <a:srgbClr val="8AB366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CO" sz="2000" i="1" dirty="0"/>
              <a:t>Alto.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2000" i="1" dirty="0"/>
              <a:t>Medio-alto.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2000" i="1" dirty="0"/>
              <a:t>Medio.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2000" i="1" dirty="0"/>
              <a:t>Medio-bajo.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2000" i="1" dirty="0"/>
              <a:t>Bajo.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E4EA6DF-C1EB-FC8D-86B5-F60E8500185F}"/>
              </a:ext>
            </a:extLst>
          </p:cNvPr>
          <p:cNvSpPr txBox="1"/>
          <p:nvPr/>
        </p:nvSpPr>
        <p:spPr>
          <a:xfrm>
            <a:off x="7461311" y="2350453"/>
            <a:ext cx="2561525" cy="307777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i="1" dirty="0"/>
              <a:t>Departamentos</a:t>
            </a:r>
          </a:p>
        </p:txBody>
      </p:sp>
    </p:spTree>
    <p:extLst>
      <p:ext uri="{BB962C8B-B14F-4D97-AF65-F5344CB8AC3E}">
        <p14:creationId xmlns:p14="http://schemas.microsoft.com/office/powerpoint/2010/main" val="467962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27FF4D-EC88-02E1-AD49-9F4125D5A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42470-34C2-5F49-AA0D-C54B239131B2}" type="slidenum">
              <a:rPr lang="es-CL" smtClean="0"/>
              <a:pPr/>
              <a:t>18</a:t>
            </a:fld>
            <a:endParaRPr lang="es-CL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5FA09056-894B-5102-2DF9-4FC39EC447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52651" y="297388"/>
            <a:ext cx="52337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¿Cómo reconocemos el territorio?</a:t>
            </a: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24B60116-7C70-FFB4-6232-4A768FC600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9" r="15513"/>
          <a:stretch/>
        </p:blipFill>
        <p:spPr bwMode="auto">
          <a:xfrm>
            <a:off x="1554480" y="909003"/>
            <a:ext cx="5046483" cy="56003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B0762FD-260B-48CA-E062-23D1216BC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6932" y="2400300"/>
            <a:ext cx="30861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536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27FF4D-EC88-02E1-AD49-9F4125D5A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42470-34C2-5F49-AA0D-C54B239131B2}" type="slidenum">
              <a:rPr lang="es-CL" smtClean="0"/>
              <a:pPr/>
              <a:t>19</a:t>
            </a:fld>
            <a:endParaRPr lang="es-CL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5FA09056-894B-5102-2DF9-4FC39EC447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52651" y="110957"/>
            <a:ext cx="5233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¿Qué sucede si se tiene una necesidad particular?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020679E-6344-8B59-8145-AFC38A8D2E4A}"/>
              </a:ext>
            </a:extLst>
          </p:cNvPr>
          <p:cNvSpPr txBox="1"/>
          <p:nvPr/>
        </p:nvSpPr>
        <p:spPr>
          <a:xfrm>
            <a:off x="1523999" y="893971"/>
            <a:ext cx="46962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rgbClr val="8AB366"/>
                </a:solidFill>
              </a:rPr>
              <a:t>Alto nivel de ruralidad (Rural disperso, misión del campo)</a:t>
            </a:r>
          </a:p>
        </p:txBody>
      </p:sp>
      <p:pic>
        <p:nvPicPr>
          <p:cNvPr id="4" name="Picture 12" descr="A picture containing map, text, diagram&#10;&#10;Description automatically generated">
            <a:extLst>
              <a:ext uri="{FF2B5EF4-FFF2-40B4-BE49-F238E27FC236}">
                <a16:creationId xmlns:a16="http://schemas.microsoft.com/office/drawing/2014/main" id="{8A0A0F1C-A099-C620-BB35-AB52E558EB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1" r="9872"/>
          <a:stretch/>
        </p:blipFill>
        <p:spPr bwMode="auto">
          <a:xfrm>
            <a:off x="1523999" y="1427222"/>
            <a:ext cx="5053330" cy="50399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C8198C7-D248-6620-6288-4954C3478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6932" y="1429440"/>
            <a:ext cx="3086100" cy="20574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CEA755D-F818-50E5-B941-4A214BBE8C7D}"/>
              </a:ext>
            </a:extLst>
          </p:cNvPr>
          <p:cNvSpPr txBox="1"/>
          <p:nvPr/>
        </p:nvSpPr>
        <p:spPr>
          <a:xfrm>
            <a:off x="6894992" y="4316864"/>
            <a:ext cx="2948041" cy="1569660"/>
          </a:xfrm>
          <a:prstGeom prst="rect">
            <a:avLst/>
          </a:prstGeom>
          <a:noFill/>
          <a:ln w="28575">
            <a:solidFill>
              <a:srgbClr val="8AB366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</a:lvl1pPr>
          </a:lstStyle>
          <a:p>
            <a:pPr marL="0" indent="0">
              <a:buNone/>
            </a:pPr>
            <a:r>
              <a:rPr lang="es-CO" sz="1600" dirty="0"/>
              <a:t>Resultado similar a baja huella humana. Los municipios cercanos al centro y más pequeños tienden a obtener mejores resultados de empoderamiento.</a:t>
            </a:r>
          </a:p>
        </p:txBody>
      </p:sp>
    </p:spTree>
    <p:extLst>
      <p:ext uri="{BB962C8B-B14F-4D97-AF65-F5344CB8AC3E}">
        <p14:creationId xmlns:p14="http://schemas.microsoft.com/office/powerpoint/2010/main" val="1925041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27FF4D-EC88-02E1-AD49-9F4125D5A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42470-34C2-5F49-AA0D-C54B239131B2}" type="slidenum">
              <a:rPr lang="es-CL" smtClean="0"/>
              <a:pPr/>
              <a:t>20</a:t>
            </a:fld>
            <a:endParaRPr lang="es-CL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5FA09056-894B-5102-2DF9-4FC39EC447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52651" y="110957"/>
            <a:ext cx="5233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¿Qué sucede si se tiene una necesidad particular?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020679E-6344-8B59-8145-AFC38A8D2E4A}"/>
              </a:ext>
            </a:extLst>
          </p:cNvPr>
          <p:cNvSpPr txBox="1"/>
          <p:nvPr/>
        </p:nvSpPr>
        <p:spPr>
          <a:xfrm>
            <a:off x="1523999" y="893972"/>
            <a:ext cx="46962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rgbClr val="8AB366"/>
                </a:solidFill>
              </a:rPr>
              <a:t>Municipios PDET</a:t>
            </a:r>
          </a:p>
        </p:txBody>
      </p:sp>
      <p:pic>
        <p:nvPicPr>
          <p:cNvPr id="5" name="Picture 13">
            <a:extLst>
              <a:ext uri="{FF2B5EF4-FFF2-40B4-BE49-F238E27FC236}">
                <a16:creationId xmlns:a16="http://schemas.microsoft.com/office/drawing/2014/main" id="{63A5704E-CA83-CF1C-E2C3-459C501AAC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0" r="15257"/>
          <a:stretch/>
        </p:blipFill>
        <p:spPr bwMode="auto">
          <a:xfrm>
            <a:off x="1524000" y="1469391"/>
            <a:ext cx="4770120" cy="50399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4573C0B-529E-4098-48F7-FE623BE93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6932" y="1469390"/>
            <a:ext cx="3086100" cy="20574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CD9D9A9-71CB-B236-0211-F275279D343B}"/>
              </a:ext>
            </a:extLst>
          </p:cNvPr>
          <p:cNvSpPr txBox="1"/>
          <p:nvPr/>
        </p:nvSpPr>
        <p:spPr>
          <a:xfrm>
            <a:off x="6756932" y="3968342"/>
            <a:ext cx="3472417" cy="2554545"/>
          </a:xfrm>
          <a:prstGeom prst="rect">
            <a:avLst/>
          </a:prstGeom>
          <a:noFill/>
          <a:ln w="28575">
            <a:solidFill>
              <a:srgbClr val="8AB366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</a:lvl1pPr>
          </a:lstStyle>
          <a:p>
            <a:pPr marL="0" indent="0">
              <a:buNone/>
            </a:pPr>
            <a:r>
              <a:rPr lang="es-CO" sz="1600" dirty="0"/>
              <a:t>En el cruce con los municipios PDET es claro que predominan los municipios con menor empoderamiento. </a:t>
            </a:r>
          </a:p>
          <a:p>
            <a:pPr marL="0" indent="0">
              <a:buNone/>
            </a:pPr>
            <a:endParaRPr lang="es-CO" sz="1600" dirty="0"/>
          </a:p>
          <a:p>
            <a:pPr marL="0" indent="0">
              <a:buNone/>
            </a:pPr>
            <a:r>
              <a:rPr lang="es-CO" sz="1600" dirty="0"/>
              <a:t>Debido a las relaciones con: la pobreza; afectación del conflicto y economías ilegales; debilidad institucional y baja capacidad de gestión</a:t>
            </a:r>
          </a:p>
        </p:txBody>
      </p:sp>
    </p:spTree>
    <p:extLst>
      <p:ext uri="{BB962C8B-B14F-4D97-AF65-F5344CB8AC3E}">
        <p14:creationId xmlns:p14="http://schemas.microsoft.com/office/powerpoint/2010/main" val="1862185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EB2F11-052C-FD35-65A3-6A06F0305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42470-34C2-5F49-AA0D-C54B239131B2}" type="slidenum">
              <a:rPr lang="es-CL" smtClean="0"/>
              <a:pPr/>
              <a:t>21</a:t>
            </a:fld>
            <a:endParaRPr lang="es-CL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E3914E25-C81C-4919-0956-2D76F89FD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070" y="1322054"/>
            <a:ext cx="4602549" cy="501428"/>
          </a:xfrm>
        </p:spPr>
        <p:txBody>
          <a:bodyPr>
            <a:normAutofit/>
          </a:bodyPr>
          <a:lstStyle/>
          <a:p>
            <a:r>
              <a:rPr lang="es-CO" b="1" dirty="0">
                <a:solidFill>
                  <a:schemeClr val="accent2"/>
                </a:solidFill>
                <a:latin typeface="+mj-lt"/>
              </a:rPr>
              <a:t>Problema # 1</a:t>
            </a:r>
            <a:r>
              <a:rPr lang="es-CO" b="1" dirty="0">
                <a:solidFill>
                  <a:srgbClr val="578D7B"/>
                </a:solidFill>
                <a:latin typeface="+mj-lt"/>
              </a:rPr>
              <a:t>: Inflexibilidad fiscal</a:t>
            </a:r>
          </a:p>
        </p:txBody>
      </p:sp>
      <p:sp>
        <p:nvSpPr>
          <p:cNvPr id="42" name="Title 3">
            <a:extLst>
              <a:ext uri="{FF2B5EF4-FFF2-40B4-BE49-F238E27FC236}">
                <a16:creationId xmlns:a16="http://schemas.microsoft.com/office/drawing/2014/main" id="{E58600BE-292C-3D44-79DE-49A1F6655679}"/>
              </a:ext>
            </a:extLst>
          </p:cNvPr>
          <p:cNvSpPr txBox="1">
            <a:spLocks/>
          </p:cNvSpPr>
          <p:nvPr/>
        </p:nvSpPr>
        <p:spPr>
          <a:xfrm>
            <a:off x="6267037" y="1367505"/>
            <a:ext cx="5320754" cy="749036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0" i="0" kern="1200" spc="38" baseline="0">
                <a:solidFill>
                  <a:schemeClr val="bg1"/>
                </a:solidFill>
                <a:latin typeface="Phosphate Solid" panose="02000506050000020004" pitchFamily="2" charset="77"/>
                <a:ea typeface="+mj-ea"/>
                <a:cs typeface="Phosphate Solid" panose="02000506050000020004" pitchFamily="2" charset="77"/>
              </a:defRPr>
            </a:lvl1pPr>
          </a:lstStyle>
          <a:p>
            <a:pPr algn="ctr"/>
            <a:r>
              <a:rPr lang="es-CO" sz="2000" b="1" dirty="0">
                <a:solidFill>
                  <a:schemeClr val="accent2"/>
                </a:solidFill>
                <a:latin typeface="+mj-lt"/>
              </a:rPr>
              <a:t>Propuesta # 1</a:t>
            </a:r>
            <a:r>
              <a:rPr lang="es-CO" sz="2000" b="1" dirty="0">
                <a:solidFill>
                  <a:srgbClr val="578D7B"/>
                </a:solidFill>
                <a:latin typeface="+mj-lt"/>
              </a:rPr>
              <a:t>: </a:t>
            </a:r>
            <a:r>
              <a:rPr lang="es-ES" sz="2000" b="1" dirty="0">
                <a:solidFill>
                  <a:srgbClr val="578D7B"/>
                </a:solidFill>
                <a:latin typeface="+mj-lt"/>
              </a:rPr>
              <a:t>eliminación de las destinaciones específicas a fuentes de recursos propios </a:t>
            </a:r>
            <a:endParaRPr lang="es-CO" sz="2000" b="1" dirty="0">
              <a:solidFill>
                <a:srgbClr val="578D7B"/>
              </a:solidFill>
              <a:latin typeface="+mj-lt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80FB48E6-1387-D655-621F-2DF2B6781F09}"/>
              </a:ext>
            </a:extLst>
          </p:cNvPr>
          <p:cNvGrpSpPr/>
          <p:nvPr/>
        </p:nvGrpSpPr>
        <p:grpSpPr>
          <a:xfrm>
            <a:off x="25930" y="2389215"/>
            <a:ext cx="12015373" cy="3143322"/>
            <a:chOff x="19447" y="1791911"/>
            <a:chExt cx="9011530" cy="2357492"/>
          </a:xfrm>
        </p:grpSpPr>
        <p:grpSp>
          <p:nvGrpSpPr>
            <p:cNvPr id="2" name="Grupo 1">
              <a:extLst>
                <a:ext uri="{FF2B5EF4-FFF2-40B4-BE49-F238E27FC236}">
                  <a16:creationId xmlns:a16="http://schemas.microsoft.com/office/drawing/2014/main" id="{5BE08163-FFBF-A291-49FD-8142CB768CCF}"/>
                </a:ext>
              </a:extLst>
            </p:cNvPr>
            <p:cNvGrpSpPr/>
            <p:nvPr/>
          </p:nvGrpSpPr>
          <p:grpSpPr>
            <a:xfrm>
              <a:off x="19447" y="2009453"/>
              <a:ext cx="9011530" cy="2139950"/>
              <a:chOff x="19447" y="2009453"/>
              <a:chExt cx="9011530" cy="213995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0A81717-7D3A-9AF5-03BE-6520C9B3C805}"/>
                  </a:ext>
                </a:extLst>
              </p:cNvPr>
              <p:cNvGrpSpPr/>
              <p:nvPr/>
            </p:nvGrpSpPr>
            <p:grpSpPr>
              <a:xfrm>
                <a:off x="19447" y="2028503"/>
                <a:ext cx="2401180" cy="2120900"/>
                <a:chOff x="43570" y="1371600"/>
                <a:chExt cx="2401180" cy="2120900"/>
              </a:xfrm>
            </p:grpSpPr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854348BD-5DF2-6627-9E28-0943FE3DA9B5}"/>
                    </a:ext>
                  </a:extLst>
                </p:cNvPr>
                <p:cNvSpPr/>
                <p:nvPr/>
              </p:nvSpPr>
              <p:spPr>
                <a:xfrm>
                  <a:off x="323850" y="1371600"/>
                  <a:ext cx="2120900" cy="2120900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1867" dirty="0"/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9C07CADB-1CBE-B549-1B71-2BEABD04D5FA}"/>
                    </a:ext>
                  </a:extLst>
                </p:cNvPr>
                <p:cNvSpPr/>
                <p:nvPr/>
              </p:nvSpPr>
              <p:spPr>
                <a:xfrm>
                  <a:off x="43570" y="1986670"/>
                  <a:ext cx="839960" cy="839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1867" dirty="0"/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D5EBE0F-5E27-E04F-E39B-E6541B2D815D}"/>
                    </a:ext>
                  </a:extLst>
                </p:cNvPr>
                <p:cNvSpPr txBox="1"/>
                <p:nvPr/>
              </p:nvSpPr>
              <p:spPr>
                <a:xfrm>
                  <a:off x="838200" y="1657350"/>
                  <a:ext cx="1295400" cy="7464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CO" sz="5867" dirty="0">
                      <a:solidFill>
                        <a:schemeClr val="bg1"/>
                      </a:solidFill>
                      <a:latin typeface="Source Sans Pro" pitchFamily="34" charset="0"/>
                    </a:rPr>
                    <a:t>45%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8DCB6D2-A2B9-FBBD-09C8-37DCE7A31C2C}"/>
                    </a:ext>
                  </a:extLst>
                </p:cNvPr>
                <p:cNvSpPr/>
                <p:nvPr/>
              </p:nvSpPr>
              <p:spPr>
                <a:xfrm>
                  <a:off x="618675" y="2300600"/>
                  <a:ext cx="1549938" cy="99257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CO" sz="1600" b="1" dirty="0">
                      <a:solidFill>
                        <a:schemeClr val="bg1"/>
                      </a:solidFill>
                      <a:latin typeface="Source Sans Pro Light" pitchFamily="34" charset="0"/>
                    </a:rPr>
                    <a:t>De los ingresos propios de departamentos categoría 2 tienen destinación especifica</a:t>
                  </a:r>
                  <a:endParaRPr lang="es-CO" sz="16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658E6E03-D961-3700-3391-FBC1AF198B59}"/>
                  </a:ext>
                </a:extLst>
              </p:cNvPr>
              <p:cNvGrpSpPr/>
              <p:nvPr/>
            </p:nvGrpSpPr>
            <p:grpSpPr>
              <a:xfrm>
                <a:off x="2210197" y="2022153"/>
                <a:ext cx="2401180" cy="2120900"/>
                <a:chOff x="2234320" y="1365250"/>
                <a:chExt cx="2401180" cy="2120900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D2A63048-449A-D908-EE78-988EB9F33EEB}"/>
                    </a:ext>
                  </a:extLst>
                </p:cNvPr>
                <p:cNvSpPr/>
                <p:nvPr/>
              </p:nvSpPr>
              <p:spPr>
                <a:xfrm>
                  <a:off x="2514600" y="1365250"/>
                  <a:ext cx="2120900" cy="21209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1867" dirty="0"/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7C453E9A-1D2C-04CB-D755-D9EA3014D184}"/>
                    </a:ext>
                  </a:extLst>
                </p:cNvPr>
                <p:cNvSpPr/>
                <p:nvPr/>
              </p:nvSpPr>
              <p:spPr>
                <a:xfrm>
                  <a:off x="2234320" y="1980320"/>
                  <a:ext cx="839960" cy="839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1867" dirty="0"/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E160B29-F763-EA1A-9BA7-7EAECA1605A0}"/>
                    </a:ext>
                  </a:extLst>
                </p:cNvPr>
                <p:cNvSpPr txBox="1"/>
                <p:nvPr/>
              </p:nvSpPr>
              <p:spPr>
                <a:xfrm>
                  <a:off x="3048000" y="1657350"/>
                  <a:ext cx="1295400" cy="7464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CO" sz="5867" dirty="0">
                      <a:solidFill>
                        <a:schemeClr val="bg1"/>
                      </a:solidFill>
                      <a:latin typeface="Source Sans Pro" pitchFamily="34" charset="0"/>
                    </a:rPr>
                    <a:t>40%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ADC4B21-D40C-EFE1-0601-5765DF4E7FB1}"/>
                    </a:ext>
                  </a:extLst>
                </p:cNvPr>
                <p:cNvSpPr/>
                <p:nvPr/>
              </p:nvSpPr>
              <p:spPr>
                <a:xfrm>
                  <a:off x="2840406" y="2333866"/>
                  <a:ext cx="1715630" cy="99257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CO" sz="1600" b="1" dirty="0">
                      <a:solidFill>
                        <a:schemeClr val="bg1"/>
                      </a:solidFill>
                    </a:rPr>
                    <a:t>De los ingresos propios de los municipios G2-MDM tienen destinación especifica </a:t>
                  </a: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C238ED78-A973-F808-3C92-B91B193D62D6}"/>
                  </a:ext>
                </a:extLst>
              </p:cNvPr>
              <p:cNvGrpSpPr/>
              <p:nvPr/>
            </p:nvGrpSpPr>
            <p:grpSpPr>
              <a:xfrm>
                <a:off x="4419997" y="2015803"/>
                <a:ext cx="2401180" cy="2120900"/>
                <a:chOff x="4444120" y="1358900"/>
                <a:chExt cx="2401180" cy="2120900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1890A634-9BA1-12BF-E752-8ACB6A543AD2}"/>
                    </a:ext>
                  </a:extLst>
                </p:cNvPr>
                <p:cNvSpPr/>
                <p:nvPr/>
              </p:nvSpPr>
              <p:spPr>
                <a:xfrm>
                  <a:off x="4724400" y="1358900"/>
                  <a:ext cx="2120900" cy="21209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1867" dirty="0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33DF679A-B9CE-153F-657C-0E452F01E211}"/>
                    </a:ext>
                  </a:extLst>
                </p:cNvPr>
                <p:cNvSpPr/>
                <p:nvPr/>
              </p:nvSpPr>
              <p:spPr>
                <a:xfrm>
                  <a:off x="4444120" y="1985845"/>
                  <a:ext cx="839960" cy="839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1867" dirty="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48DB4BE-7527-E585-3B07-186EA99B4A1B}"/>
                    </a:ext>
                  </a:extLst>
                </p:cNvPr>
                <p:cNvSpPr txBox="1"/>
                <p:nvPr/>
              </p:nvSpPr>
              <p:spPr>
                <a:xfrm>
                  <a:off x="5184348" y="1657350"/>
                  <a:ext cx="1368852" cy="7464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CO" sz="5867" dirty="0">
                      <a:solidFill>
                        <a:schemeClr val="bg1"/>
                      </a:solidFill>
                      <a:latin typeface="Source Sans Pro" pitchFamily="34" charset="0"/>
                    </a:rPr>
                    <a:t>0.9%</a:t>
                  </a: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430C1780-1D57-9A93-3FA0-0990CEC42F22}"/>
                    </a:ext>
                  </a:extLst>
                </p:cNvPr>
                <p:cNvSpPr/>
                <p:nvPr/>
              </p:nvSpPr>
              <p:spPr>
                <a:xfrm>
                  <a:off x="5210300" y="2383725"/>
                  <a:ext cx="1295400" cy="62324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CO" sz="1600" b="1" dirty="0">
                      <a:solidFill>
                        <a:schemeClr val="bg1"/>
                      </a:solidFill>
                    </a:rPr>
                    <a:t>Del PIB nacional para departamentos</a:t>
                  </a:r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CD217260-B188-8C32-A703-AE2B7A553B8A}"/>
                  </a:ext>
                </a:extLst>
              </p:cNvPr>
              <p:cNvGrpSpPr/>
              <p:nvPr/>
            </p:nvGrpSpPr>
            <p:grpSpPr>
              <a:xfrm>
                <a:off x="6629797" y="2009453"/>
                <a:ext cx="2401180" cy="2120900"/>
                <a:chOff x="6653920" y="1352550"/>
                <a:chExt cx="2401180" cy="2120900"/>
              </a:xfrm>
            </p:grpSpPr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A034CFD2-4D0E-1AB0-C6C8-78430E1081FC}"/>
                    </a:ext>
                  </a:extLst>
                </p:cNvPr>
                <p:cNvSpPr/>
                <p:nvPr/>
              </p:nvSpPr>
              <p:spPr>
                <a:xfrm>
                  <a:off x="6934200" y="1352550"/>
                  <a:ext cx="2120900" cy="21209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1867" dirty="0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D11AFD7D-C251-0A43-E0E0-446D6F0BDBEA}"/>
                    </a:ext>
                  </a:extLst>
                </p:cNvPr>
                <p:cNvSpPr/>
                <p:nvPr/>
              </p:nvSpPr>
              <p:spPr>
                <a:xfrm>
                  <a:off x="6653920" y="1967620"/>
                  <a:ext cx="839960" cy="839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1867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704A328-0F63-6A9B-9464-F252FB8F1D3B}"/>
                    </a:ext>
                  </a:extLst>
                </p:cNvPr>
                <p:cNvSpPr txBox="1"/>
                <p:nvPr/>
              </p:nvSpPr>
              <p:spPr>
                <a:xfrm>
                  <a:off x="7355340" y="1657350"/>
                  <a:ext cx="1407660" cy="7464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CO" sz="5867" dirty="0">
                      <a:solidFill>
                        <a:schemeClr val="bg1"/>
                      </a:solidFill>
                      <a:latin typeface="Source Sans Pro" pitchFamily="34" charset="0"/>
                    </a:rPr>
                    <a:t>2.6%</a:t>
                  </a: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D4C252A8-7D7A-1062-F88C-9C2170555F3D}"/>
                    </a:ext>
                  </a:extLst>
                </p:cNvPr>
                <p:cNvSpPr/>
                <p:nvPr/>
              </p:nvSpPr>
              <p:spPr>
                <a:xfrm>
                  <a:off x="7467600" y="2419350"/>
                  <a:ext cx="1295400" cy="80791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s-CO" sz="1600" b="1" dirty="0">
                      <a:solidFill>
                        <a:schemeClr val="bg1"/>
                      </a:solidFill>
                    </a:rPr>
                    <a:t>Del PIB Nacional para distritos y municipios </a:t>
                  </a:r>
                </a:p>
              </p:txBody>
            </p:sp>
          </p:grpSp>
          <p:pic>
            <p:nvPicPr>
              <p:cNvPr id="35" name="Graphic 34" descr="Arrow: Straight with solid fill">
                <a:extLst>
                  <a:ext uri="{FF2B5EF4-FFF2-40B4-BE49-F238E27FC236}">
                    <a16:creationId xmlns:a16="http://schemas.microsoft.com/office/drawing/2014/main" id="{A9A879E5-5211-83C0-7E06-BF93ECA7F4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0800000">
                <a:off x="4431537" y="2711357"/>
                <a:ext cx="729903" cy="729903"/>
              </a:xfrm>
              <a:prstGeom prst="rect">
                <a:avLst/>
              </a:prstGeom>
            </p:spPr>
          </p:pic>
          <p:pic>
            <p:nvPicPr>
              <p:cNvPr id="37" name="Graphic 36" descr="Treasure chest with solid fill">
                <a:extLst>
                  <a:ext uri="{FF2B5EF4-FFF2-40B4-BE49-F238E27FC236}">
                    <a16:creationId xmlns:a16="http://schemas.microsoft.com/office/drawing/2014/main" id="{A58C4152-A706-DBD7-C125-406656D1C9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7224" y="2746473"/>
                <a:ext cx="626078" cy="626078"/>
              </a:xfrm>
              <a:prstGeom prst="rect">
                <a:avLst/>
              </a:prstGeom>
            </p:spPr>
          </p:pic>
          <p:pic>
            <p:nvPicPr>
              <p:cNvPr id="39" name="Graphic 38" descr="Jail with solid fill">
                <a:extLst>
                  <a:ext uri="{FF2B5EF4-FFF2-40B4-BE49-F238E27FC236}">
                    <a16:creationId xmlns:a16="http://schemas.microsoft.com/office/drawing/2014/main" id="{317EA3DF-4A9E-1376-69F7-057411EA7C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263240" y="2734949"/>
                <a:ext cx="684134" cy="684134"/>
              </a:xfrm>
              <a:prstGeom prst="rect">
                <a:avLst/>
              </a:prstGeom>
            </p:spPr>
          </p:pic>
          <p:pic>
            <p:nvPicPr>
              <p:cNvPr id="41" name="Graphic 40" descr="Key with solid fill">
                <a:extLst>
                  <a:ext uri="{FF2B5EF4-FFF2-40B4-BE49-F238E27FC236}">
                    <a16:creationId xmlns:a16="http://schemas.microsoft.com/office/drawing/2014/main" id="{5A58D612-7586-7072-9D73-E73C6191BF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730450" y="2774653"/>
                <a:ext cx="603199" cy="603199"/>
              </a:xfrm>
              <a:prstGeom prst="rect">
                <a:avLst/>
              </a:prstGeom>
            </p:spPr>
          </p:pic>
        </p:grpSp>
        <p:sp>
          <p:nvSpPr>
            <p:cNvPr id="44" name="Right Bracket 43">
              <a:extLst>
                <a:ext uri="{FF2B5EF4-FFF2-40B4-BE49-F238E27FC236}">
                  <a16:creationId xmlns:a16="http://schemas.microsoft.com/office/drawing/2014/main" id="{464ABAE2-F62C-07D3-DD04-536E3B2B5E5F}"/>
                </a:ext>
              </a:extLst>
            </p:cNvPr>
            <p:cNvSpPr/>
            <p:nvPr/>
          </p:nvSpPr>
          <p:spPr>
            <a:xfrm rot="16200000">
              <a:off x="2259992" y="-65936"/>
              <a:ext cx="160392" cy="3879850"/>
            </a:xfrm>
            <a:prstGeom prst="rightBracket">
              <a:avLst/>
            </a:prstGeom>
            <a:ln>
              <a:solidFill>
                <a:srgbClr val="7BB1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 sz="1867" dirty="0"/>
            </a:p>
          </p:txBody>
        </p:sp>
        <p:sp>
          <p:nvSpPr>
            <p:cNvPr id="45" name="Right Bracket 44">
              <a:extLst>
                <a:ext uri="{FF2B5EF4-FFF2-40B4-BE49-F238E27FC236}">
                  <a16:creationId xmlns:a16="http://schemas.microsoft.com/office/drawing/2014/main" id="{659DC11C-9754-9035-19D9-0E70D90937D1}"/>
                </a:ext>
              </a:extLst>
            </p:cNvPr>
            <p:cNvSpPr/>
            <p:nvPr/>
          </p:nvSpPr>
          <p:spPr>
            <a:xfrm rot="16200000">
              <a:off x="6699706" y="-67818"/>
              <a:ext cx="160392" cy="3879850"/>
            </a:xfrm>
            <a:prstGeom prst="rightBracket">
              <a:avLst/>
            </a:prstGeom>
            <a:ln>
              <a:solidFill>
                <a:srgbClr val="7BB1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 sz="1867" dirty="0"/>
            </a:p>
          </p:txBody>
        </p:sp>
      </p:grpSp>
      <p:sp>
        <p:nvSpPr>
          <p:cNvPr id="5" name="Title 3">
            <a:extLst>
              <a:ext uri="{FF2B5EF4-FFF2-40B4-BE49-F238E27FC236}">
                <a16:creationId xmlns:a16="http://schemas.microsoft.com/office/drawing/2014/main" id="{33519ED6-057A-02B2-F0CD-E294E6EA6203}"/>
              </a:ext>
            </a:extLst>
          </p:cNvPr>
          <p:cNvSpPr txBox="1">
            <a:spLocks/>
          </p:cNvSpPr>
          <p:nvPr/>
        </p:nvSpPr>
        <p:spPr>
          <a:xfrm>
            <a:off x="618979" y="250884"/>
            <a:ext cx="6767438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Verdana" panose="020B0604030504040204" pitchFamily="34" charset="0"/>
                <a:cs typeface="Arial"/>
                <a:sym typeface="Arial"/>
              </a:rPr>
              <a:t>8. Fuentes de financiación</a:t>
            </a:r>
            <a:r>
              <a:rPr kumimoji="0" lang="es-CO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Verdana" panose="020B0604030504040204" pitchFamily="34" charset="0"/>
                <a:cs typeface="Arial"/>
                <a:sym typeface="Arial"/>
              </a:rPr>
              <a:t> </a:t>
            </a:r>
            <a:endParaRPr lang="es-CO" sz="28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92542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E3914E25-C81C-4919-0956-2D76F89FD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120" y="1280099"/>
            <a:ext cx="5711488" cy="749036"/>
          </a:xfrm>
        </p:spPr>
        <p:txBody>
          <a:bodyPr>
            <a:normAutofit/>
          </a:bodyPr>
          <a:lstStyle/>
          <a:p>
            <a:pPr algn="ctr"/>
            <a:r>
              <a:rPr lang="es-CO" sz="2133" b="1" dirty="0">
                <a:solidFill>
                  <a:schemeClr val="accent2"/>
                </a:solidFill>
              </a:rPr>
              <a:t>Problema # 2</a:t>
            </a:r>
            <a:r>
              <a:rPr lang="es-CO" sz="2133" b="1" dirty="0">
                <a:solidFill>
                  <a:srgbClr val="578D7B"/>
                </a:solidFill>
              </a:rPr>
              <a:t>: Inequidades territoriales horizontales </a:t>
            </a:r>
          </a:p>
        </p:txBody>
      </p:sp>
      <p:sp>
        <p:nvSpPr>
          <p:cNvPr id="42" name="Title 3">
            <a:extLst>
              <a:ext uri="{FF2B5EF4-FFF2-40B4-BE49-F238E27FC236}">
                <a16:creationId xmlns:a16="http://schemas.microsoft.com/office/drawing/2014/main" id="{E58600BE-292C-3D44-79DE-49A1F6655679}"/>
              </a:ext>
            </a:extLst>
          </p:cNvPr>
          <p:cNvSpPr txBox="1">
            <a:spLocks/>
          </p:cNvSpPr>
          <p:nvPr/>
        </p:nvSpPr>
        <p:spPr>
          <a:xfrm>
            <a:off x="6112744" y="1280099"/>
            <a:ext cx="5863137" cy="749036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0" i="0" kern="1200" spc="38" baseline="0">
                <a:solidFill>
                  <a:schemeClr val="bg1"/>
                </a:solidFill>
                <a:latin typeface="Phosphate Solid" panose="02000506050000020004" pitchFamily="2" charset="77"/>
                <a:ea typeface="+mj-ea"/>
                <a:cs typeface="Phosphate Solid" panose="02000506050000020004" pitchFamily="2" charset="77"/>
              </a:defRPr>
            </a:lvl1pPr>
          </a:lstStyle>
          <a:p>
            <a:pPr algn="ctr"/>
            <a:r>
              <a:rPr lang="es-CO" sz="2133" b="1" dirty="0">
                <a:solidFill>
                  <a:schemeClr val="accent2"/>
                </a:solidFill>
              </a:rPr>
              <a:t>Propuesta # 2</a:t>
            </a:r>
            <a:r>
              <a:rPr lang="es-CO" sz="2133" b="1" dirty="0">
                <a:solidFill>
                  <a:srgbClr val="578D7B"/>
                </a:solidFill>
              </a:rPr>
              <a:t>: </a:t>
            </a:r>
            <a:r>
              <a:rPr lang="es-ES" sz="2133" b="1" dirty="0">
                <a:solidFill>
                  <a:srgbClr val="578D7B"/>
                </a:solidFill>
              </a:rPr>
              <a:t>Creaci</a:t>
            </a:r>
            <a:r>
              <a:rPr lang="es-CO" sz="2133" b="1" dirty="0">
                <a:solidFill>
                  <a:srgbClr val="578D7B"/>
                </a:solidFill>
              </a:rPr>
              <a:t>ón de un Fondo de Compensación de Ingresos Subnacionales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A4004E1-E167-06AD-00C4-F2E5726258A0}"/>
              </a:ext>
            </a:extLst>
          </p:cNvPr>
          <p:cNvSpPr/>
          <p:nvPr/>
        </p:nvSpPr>
        <p:spPr>
          <a:xfrm>
            <a:off x="231955" y="1124198"/>
            <a:ext cx="11759760" cy="904937"/>
          </a:xfrm>
          <a:prstGeom prst="roundRect">
            <a:avLst/>
          </a:prstGeom>
          <a:noFill/>
          <a:ln>
            <a:solidFill>
              <a:srgbClr val="7BB1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67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F0F4D40B-BAE0-F71D-1F21-DCB482829E43}"/>
              </a:ext>
            </a:extLst>
          </p:cNvPr>
          <p:cNvGrpSpPr/>
          <p:nvPr/>
        </p:nvGrpSpPr>
        <p:grpSpPr>
          <a:xfrm>
            <a:off x="5927608" y="2475508"/>
            <a:ext cx="5727580" cy="1623272"/>
            <a:chOff x="5493034" y="2513133"/>
            <a:chExt cx="5727580" cy="1623272"/>
          </a:xfrm>
        </p:grpSpPr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D6E55EAF-C31E-3CB4-2E57-A2544E4F6C74}"/>
                </a:ext>
              </a:extLst>
            </p:cNvPr>
            <p:cNvGrpSpPr/>
            <p:nvPr/>
          </p:nvGrpSpPr>
          <p:grpSpPr>
            <a:xfrm>
              <a:off x="5524841" y="2513133"/>
              <a:ext cx="5695773" cy="1623272"/>
              <a:chOff x="5524841" y="2513133"/>
              <a:chExt cx="5695773" cy="1623272"/>
            </a:xfrm>
          </p:grpSpPr>
          <p:sp>
            <p:nvSpPr>
              <p:cNvPr id="65" name="Rounded Rectangle 10">
                <a:extLst>
                  <a:ext uri="{FF2B5EF4-FFF2-40B4-BE49-F238E27FC236}">
                    <a16:creationId xmlns:a16="http://schemas.microsoft.com/office/drawing/2014/main" id="{6BA7641B-0CE7-2AAA-481A-EF7E06C91FB4}"/>
                  </a:ext>
                </a:extLst>
              </p:cNvPr>
              <p:cNvSpPr/>
              <p:nvPr/>
            </p:nvSpPr>
            <p:spPr bwMode="gray">
              <a:xfrm>
                <a:off x="5524841" y="2554971"/>
                <a:ext cx="1506707" cy="1506707"/>
              </a:xfrm>
              <a:prstGeom prst="roundRect">
                <a:avLst/>
              </a:pr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1867" dirty="0"/>
              </a:p>
            </p:txBody>
          </p:sp>
          <p:sp>
            <p:nvSpPr>
              <p:cNvPr id="66" name="Rounded Rectangle 12">
                <a:extLst>
                  <a:ext uri="{FF2B5EF4-FFF2-40B4-BE49-F238E27FC236}">
                    <a16:creationId xmlns:a16="http://schemas.microsoft.com/office/drawing/2014/main" id="{E847A93D-B534-AD96-5B77-BF3FEEEFE324}"/>
                  </a:ext>
                </a:extLst>
              </p:cNvPr>
              <p:cNvSpPr/>
              <p:nvPr/>
            </p:nvSpPr>
            <p:spPr bwMode="gray">
              <a:xfrm>
                <a:off x="6241143" y="3751776"/>
                <a:ext cx="1538515" cy="384629"/>
              </a:xfrm>
              <a:prstGeom prst="roundRect">
                <a:avLst/>
              </a:prstGeom>
              <a:solidFill>
                <a:schemeClr val="accent1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Source Sans Pro" pitchFamily="34" charset="0"/>
                  </a:rPr>
                  <a:t>Distribución</a:t>
                </a: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251DEB65-6796-AADB-32DC-EEB4ED9A1CBB}"/>
                  </a:ext>
                </a:extLst>
              </p:cNvPr>
              <p:cNvSpPr/>
              <p:nvPr/>
            </p:nvSpPr>
            <p:spPr>
              <a:xfrm>
                <a:off x="7213600" y="2513133"/>
                <a:ext cx="4007014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ms-MY" dirty="0">
                    <a:solidFill>
                      <a:schemeClr val="tx1"/>
                    </a:solidFill>
                    <a:latin typeface="+mj-lt"/>
                  </a:rPr>
                  <a:t>DISTRIBUCIÓN DE RECURSOS TENIENDO EN CUENTA CRITERIOS </a:t>
                </a:r>
                <a:r>
                  <a:rPr lang="ms-MY" b="1" dirty="0">
                    <a:solidFill>
                      <a:schemeClr val="tx1"/>
                    </a:solidFill>
                    <a:latin typeface="+mj-lt"/>
                  </a:rPr>
                  <a:t>FISCALES, SOCIALES Y AMBIENTALES</a:t>
                </a:r>
                <a:r>
                  <a:rPr lang="ms-MY" dirty="0">
                    <a:solidFill>
                      <a:schemeClr val="tx1"/>
                    </a:solidFill>
                    <a:latin typeface="+mj-lt"/>
                  </a:rPr>
                  <a:t>. </a:t>
                </a:r>
              </a:p>
              <a:p>
                <a:r>
                  <a:rPr lang="en-US" dirty="0">
                    <a:solidFill>
                      <a:schemeClr val="tx1"/>
                    </a:solidFill>
                    <a:latin typeface="+mj-lt"/>
                  </a:rPr>
                  <a:t>+ CRITERIO TRANSVERSAL </a:t>
                </a:r>
                <a:r>
                  <a:rPr lang="ms-MY" dirty="0">
                    <a:solidFill>
                      <a:schemeClr val="tx1"/>
                    </a:solidFill>
                    <a:latin typeface="+mj-lt"/>
                  </a:rPr>
                  <a:t>DE </a:t>
                </a:r>
                <a:r>
                  <a:rPr lang="ms-MY" b="1" dirty="0">
                    <a:solidFill>
                      <a:schemeClr val="tx1"/>
                    </a:solidFill>
                    <a:latin typeface="+mj-lt"/>
                  </a:rPr>
                  <a:t>EFICIENCIA</a:t>
                </a:r>
              </a:p>
            </p:txBody>
          </p:sp>
        </p:grpSp>
        <p:pic>
          <p:nvPicPr>
            <p:cNvPr id="88" name="Graphic 87" descr="Share with solid fill">
              <a:extLst>
                <a:ext uri="{FF2B5EF4-FFF2-40B4-BE49-F238E27FC236}">
                  <a16:creationId xmlns:a16="http://schemas.microsoft.com/office/drawing/2014/main" id="{075F8426-4087-3B71-1B5E-551AE04C2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93034" y="2527087"/>
              <a:ext cx="1435076" cy="1435076"/>
            </a:xfrm>
            <a:prstGeom prst="rect">
              <a:avLst/>
            </a:prstGeom>
          </p:spPr>
        </p:pic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FC2CA443-B322-F30B-BBE1-1D8495655D6C}"/>
              </a:ext>
            </a:extLst>
          </p:cNvPr>
          <p:cNvGrpSpPr/>
          <p:nvPr/>
        </p:nvGrpSpPr>
        <p:grpSpPr>
          <a:xfrm>
            <a:off x="588532" y="2441345"/>
            <a:ext cx="4514185" cy="1625861"/>
            <a:chOff x="749642" y="2510545"/>
            <a:chExt cx="4514185" cy="1625861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E991BE30-9B2E-B67E-027A-F0FD1A3908AD}"/>
                </a:ext>
              </a:extLst>
            </p:cNvPr>
            <p:cNvGrpSpPr/>
            <p:nvPr/>
          </p:nvGrpSpPr>
          <p:grpSpPr>
            <a:xfrm>
              <a:off x="749642" y="2510545"/>
              <a:ext cx="4514185" cy="1625861"/>
              <a:chOff x="562231" y="1458490"/>
              <a:chExt cx="3385639" cy="1219396"/>
            </a:xfrm>
          </p:grpSpPr>
          <p:sp>
            <p:nvSpPr>
              <p:cNvPr id="72" name="Rounded Rectangle 5">
                <a:extLst>
                  <a:ext uri="{FF2B5EF4-FFF2-40B4-BE49-F238E27FC236}">
                    <a16:creationId xmlns:a16="http://schemas.microsoft.com/office/drawing/2014/main" id="{6AF89E0E-D3F8-6865-D2F2-2A266FCF5607}"/>
                  </a:ext>
                </a:extLst>
              </p:cNvPr>
              <p:cNvSpPr/>
              <p:nvPr/>
            </p:nvSpPr>
            <p:spPr bwMode="gray">
              <a:xfrm>
                <a:off x="562231" y="1475482"/>
                <a:ext cx="1130030" cy="1130030"/>
              </a:xfrm>
              <a:prstGeom prst="roundRect">
                <a:avLst/>
              </a:pr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1867" dirty="0"/>
              </a:p>
            </p:txBody>
          </p:sp>
          <p:sp>
            <p:nvSpPr>
              <p:cNvPr id="73" name="Rounded Rectangle 7">
                <a:extLst>
                  <a:ext uri="{FF2B5EF4-FFF2-40B4-BE49-F238E27FC236}">
                    <a16:creationId xmlns:a16="http://schemas.microsoft.com/office/drawing/2014/main" id="{2406095F-1F0F-B76F-6BF3-5B57285C346D}"/>
                  </a:ext>
                </a:extLst>
              </p:cNvPr>
              <p:cNvSpPr/>
              <p:nvPr/>
            </p:nvSpPr>
            <p:spPr bwMode="gray">
              <a:xfrm>
                <a:off x="1099457" y="2389414"/>
                <a:ext cx="1153886" cy="288472"/>
              </a:xfrm>
              <a:prstGeom prst="roundRect">
                <a:avLst/>
              </a:prstGeom>
              <a:solidFill>
                <a:schemeClr val="accent3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Source Sans Pro" pitchFamily="34" charset="0"/>
                  </a:rPr>
                  <a:t>Fuentes</a:t>
                </a: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7EC92D1F-8EA2-1BE2-EDCE-70B385B5F896}"/>
                  </a:ext>
                </a:extLst>
              </p:cNvPr>
              <p:cNvSpPr/>
              <p:nvPr/>
            </p:nvSpPr>
            <p:spPr>
              <a:xfrm>
                <a:off x="1865547" y="1458490"/>
                <a:ext cx="2082323" cy="7155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ms-MY" dirty="0">
                    <a:solidFill>
                      <a:schemeClr val="tx1"/>
                    </a:solidFill>
                    <a:latin typeface="+mj-lt"/>
                  </a:rPr>
                  <a:t>INCREMENTOS AL </a:t>
                </a:r>
                <a:r>
                  <a:rPr lang="ms-MY" b="1" dirty="0">
                    <a:solidFill>
                      <a:schemeClr val="tx1"/>
                    </a:solidFill>
                    <a:latin typeface="+mj-lt"/>
                  </a:rPr>
                  <a:t>SGP</a:t>
                </a:r>
              </a:p>
              <a:p>
                <a:r>
                  <a:rPr lang="ms-MY" dirty="0">
                    <a:solidFill>
                      <a:schemeClr val="tx1"/>
                    </a:solidFill>
                    <a:latin typeface="+mj-lt"/>
                  </a:rPr>
                  <a:t> + </a:t>
                </a:r>
                <a:r>
                  <a:rPr lang="ms-MY" b="1" dirty="0">
                    <a:solidFill>
                      <a:schemeClr val="tx1"/>
                    </a:solidFill>
                    <a:latin typeface="+mj-lt"/>
                  </a:rPr>
                  <a:t>IMPUESTO UNIFICADO A LA CONTRATACI</a:t>
                </a:r>
                <a:r>
                  <a:rPr lang="es-CO" b="1" dirty="0">
                    <a:solidFill>
                      <a:schemeClr val="tx1"/>
                    </a:solidFill>
                    <a:latin typeface="+mj-lt"/>
                  </a:rPr>
                  <a:t>Ó</a:t>
                </a:r>
                <a:r>
                  <a:rPr lang="ms-MY" b="1" dirty="0">
                    <a:solidFill>
                      <a:schemeClr val="tx1"/>
                    </a:solidFill>
                    <a:latin typeface="+mj-lt"/>
                  </a:rPr>
                  <a:t>N P</a:t>
                </a:r>
                <a:r>
                  <a:rPr lang="es-CO" b="1" dirty="0">
                    <a:solidFill>
                      <a:schemeClr val="tx1"/>
                    </a:solidFill>
                    <a:latin typeface="+mj-lt"/>
                  </a:rPr>
                  <a:t>ÚBLICA</a:t>
                </a:r>
              </a:p>
              <a:p>
                <a:r>
                  <a:rPr lang="en-US" dirty="0">
                    <a:solidFill>
                      <a:schemeClr val="tx1"/>
                    </a:solidFill>
                    <a:latin typeface="+mj-lt"/>
                  </a:rPr>
                  <a:t>+ </a:t>
                </a:r>
                <a:r>
                  <a:rPr lang="es-CO" dirty="0">
                    <a:solidFill>
                      <a:schemeClr val="tx1"/>
                    </a:solidFill>
                    <a:latin typeface="+mj-lt"/>
                  </a:rPr>
                  <a:t> OTRAS RENTAS CEDIDAS</a:t>
                </a:r>
                <a:endParaRPr lang="ms-MY" dirty="0">
                  <a:solidFill>
                    <a:schemeClr val="tx1"/>
                  </a:solidFill>
                  <a:latin typeface="+mj-lt"/>
                </a:endParaRPr>
              </a:p>
            </p:txBody>
          </p:sp>
        </p:grpSp>
        <p:pic>
          <p:nvPicPr>
            <p:cNvPr id="90" name="Graphic 89" descr="Money with solid fill">
              <a:extLst>
                <a:ext uri="{FF2B5EF4-FFF2-40B4-BE49-F238E27FC236}">
                  <a16:creationId xmlns:a16="http://schemas.microsoft.com/office/drawing/2014/main" id="{47A62478-94EF-69E6-924C-6618C4D7BB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990987" y="2619122"/>
              <a:ext cx="1036156" cy="1036156"/>
            </a:xfrm>
            <a:prstGeom prst="rect">
              <a:avLst/>
            </a:prstGeom>
          </p:spPr>
        </p:pic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C25564F5-E3D5-9D88-50B5-0ACBD23B095B}"/>
              </a:ext>
            </a:extLst>
          </p:cNvPr>
          <p:cNvGrpSpPr/>
          <p:nvPr/>
        </p:nvGrpSpPr>
        <p:grpSpPr>
          <a:xfrm>
            <a:off x="6626554" y="4479654"/>
            <a:ext cx="5020329" cy="1631862"/>
            <a:chOff x="7658441" y="4739743"/>
            <a:chExt cx="5020329" cy="1631862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460A6EE5-FFE9-656E-E533-10EC0336249C}"/>
                </a:ext>
              </a:extLst>
            </p:cNvPr>
            <p:cNvSpPr/>
            <p:nvPr/>
          </p:nvSpPr>
          <p:spPr>
            <a:xfrm>
              <a:off x="9306256" y="4739743"/>
              <a:ext cx="337251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ms-MY" dirty="0">
                  <a:solidFill>
                    <a:schemeClr val="tx1"/>
                  </a:solidFill>
                  <a:latin typeface="+mj-lt"/>
                </a:rPr>
                <a:t>DESTINACIÓN PREFERENTE (MÁS NO ESPECIFICA) A LAS  </a:t>
              </a:r>
              <a:r>
                <a:rPr lang="ms-MY" b="1" dirty="0">
                  <a:solidFill>
                    <a:schemeClr val="tx1"/>
                  </a:solidFill>
                  <a:latin typeface="+mj-lt"/>
                </a:rPr>
                <a:t>PRIORIDADES IDENTIFICADAS POR LA CATEGORIZACIÓN TERRITORIAL </a:t>
              </a:r>
            </a:p>
          </p:txBody>
        </p:sp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1D573587-B4C4-2577-8BAD-1360BF195BAA}"/>
                </a:ext>
              </a:extLst>
            </p:cNvPr>
            <p:cNvGrpSpPr/>
            <p:nvPr/>
          </p:nvGrpSpPr>
          <p:grpSpPr>
            <a:xfrm>
              <a:off x="7658441" y="4766303"/>
              <a:ext cx="2254817" cy="1605302"/>
              <a:chOff x="7658441" y="4766303"/>
              <a:chExt cx="2254817" cy="1605302"/>
            </a:xfrm>
          </p:grpSpPr>
          <p:sp>
            <p:nvSpPr>
              <p:cNvPr id="79" name="Rounded Rectangle 11">
                <a:extLst>
                  <a:ext uri="{FF2B5EF4-FFF2-40B4-BE49-F238E27FC236}">
                    <a16:creationId xmlns:a16="http://schemas.microsoft.com/office/drawing/2014/main" id="{2DF0936C-FA66-0C97-1CAA-D587E2AA2FA9}"/>
                  </a:ext>
                </a:extLst>
              </p:cNvPr>
              <p:cNvSpPr/>
              <p:nvPr/>
            </p:nvSpPr>
            <p:spPr bwMode="gray">
              <a:xfrm>
                <a:off x="7658441" y="4766303"/>
                <a:ext cx="1506707" cy="1506707"/>
              </a:xfrm>
              <a:prstGeom prst="roundRect">
                <a:avLst/>
              </a:prstGeom>
              <a:noFill/>
              <a:ln w="38100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1867" dirty="0"/>
              </a:p>
            </p:txBody>
          </p:sp>
          <p:sp>
            <p:nvSpPr>
              <p:cNvPr id="80" name="Rounded Rectangle 13">
                <a:extLst>
                  <a:ext uri="{FF2B5EF4-FFF2-40B4-BE49-F238E27FC236}">
                    <a16:creationId xmlns:a16="http://schemas.microsoft.com/office/drawing/2014/main" id="{B31F7E42-4479-D371-8657-7B1F83F78E47}"/>
                  </a:ext>
                </a:extLst>
              </p:cNvPr>
              <p:cNvSpPr/>
              <p:nvPr/>
            </p:nvSpPr>
            <p:spPr bwMode="gray">
              <a:xfrm>
                <a:off x="8374743" y="5986976"/>
                <a:ext cx="1538515" cy="384629"/>
              </a:xfrm>
              <a:prstGeom prst="roundRect">
                <a:avLst/>
              </a:prstGeom>
              <a:solidFill>
                <a:schemeClr val="accent6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Source Sans Pro" pitchFamily="34" charset="0"/>
                  </a:rPr>
                  <a:t>Uso Recursos</a:t>
                </a:r>
              </a:p>
            </p:txBody>
          </p:sp>
          <p:pic>
            <p:nvPicPr>
              <p:cNvPr id="92" name="Graphic 91" descr="Dollar with solid fill">
                <a:extLst>
                  <a:ext uri="{FF2B5EF4-FFF2-40B4-BE49-F238E27FC236}">
                    <a16:creationId xmlns:a16="http://schemas.microsoft.com/office/drawing/2014/main" id="{18D3FF4B-684D-1732-D98A-0BD2E65A6A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972822" y="5005390"/>
                <a:ext cx="877945" cy="877945"/>
              </a:xfrm>
              <a:prstGeom prst="rect">
                <a:avLst/>
              </a:prstGeom>
            </p:spPr>
          </p:pic>
        </p:grp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29B9C016-E6F2-2B90-BFA5-6502A05BE900}"/>
              </a:ext>
            </a:extLst>
          </p:cNvPr>
          <p:cNvGrpSpPr/>
          <p:nvPr/>
        </p:nvGrpSpPr>
        <p:grpSpPr>
          <a:xfrm>
            <a:off x="1866033" y="4512264"/>
            <a:ext cx="4531631" cy="1665514"/>
            <a:chOff x="2883241" y="4706091"/>
            <a:chExt cx="4531631" cy="1665514"/>
          </a:xfrm>
        </p:grpSpPr>
        <p:sp>
          <p:nvSpPr>
            <p:cNvPr id="54" name="Rounded Rectangle 6">
              <a:extLst>
                <a:ext uri="{FF2B5EF4-FFF2-40B4-BE49-F238E27FC236}">
                  <a16:creationId xmlns:a16="http://schemas.microsoft.com/office/drawing/2014/main" id="{5D42CC3C-0AB5-CA3F-B971-ADF8457ADEF4}"/>
                </a:ext>
              </a:extLst>
            </p:cNvPr>
            <p:cNvSpPr/>
            <p:nvPr/>
          </p:nvSpPr>
          <p:spPr bwMode="gray">
            <a:xfrm>
              <a:off x="2883241" y="4744532"/>
              <a:ext cx="1506707" cy="1506707"/>
            </a:xfrm>
            <a:prstGeom prst="roundRect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1867" dirty="0"/>
            </a:p>
          </p:txBody>
        </p:sp>
        <p:sp>
          <p:nvSpPr>
            <p:cNvPr id="55" name="Rounded Rectangle 8">
              <a:extLst>
                <a:ext uri="{FF2B5EF4-FFF2-40B4-BE49-F238E27FC236}">
                  <a16:creationId xmlns:a16="http://schemas.microsoft.com/office/drawing/2014/main" id="{C264C13D-04C3-F9C9-AF99-07A3C54BCFA5}"/>
                </a:ext>
              </a:extLst>
            </p:cNvPr>
            <p:cNvSpPr/>
            <p:nvPr/>
          </p:nvSpPr>
          <p:spPr bwMode="gray">
            <a:xfrm>
              <a:off x="3599543" y="5986976"/>
              <a:ext cx="1538515" cy="384629"/>
            </a:xfrm>
            <a:prstGeom prst="roundRect">
              <a:avLst/>
            </a:prstGeom>
            <a:solidFill>
              <a:schemeClr val="accent4"/>
            </a:solidFill>
            <a:ln w="635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Source Sans Pro" pitchFamily="34" charset="0"/>
                </a:rPr>
                <a:t>Gestión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933DDA1-110B-A2FF-7AF1-310F4B193850}"/>
                </a:ext>
              </a:extLst>
            </p:cNvPr>
            <p:cNvSpPr/>
            <p:nvPr/>
          </p:nvSpPr>
          <p:spPr>
            <a:xfrm>
              <a:off x="4572000" y="4706091"/>
              <a:ext cx="284287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ms-MY" dirty="0">
                  <a:solidFill>
                    <a:schemeClr val="tx1"/>
                  </a:solidFill>
                  <a:latin typeface="+mj-lt"/>
                </a:rPr>
                <a:t>ADMINISTRACIÓN  CONJUNTA NIVEL NACIONAL Y  </a:t>
              </a:r>
              <a:r>
                <a:rPr lang="ms-MY" b="1" dirty="0">
                  <a:solidFill>
                    <a:schemeClr val="tx1"/>
                  </a:solidFill>
                  <a:latin typeface="+mj-lt"/>
                </a:rPr>
                <a:t>GOBIERNOS SUBNACIONALES </a:t>
              </a:r>
            </a:p>
          </p:txBody>
        </p:sp>
        <p:pic>
          <p:nvPicPr>
            <p:cNvPr id="94" name="Graphic 93" descr="Board Of Directors with solid fill">
              <a:extLst>
                <a:ext uri="{FF2B5EF4-FFF2-40B4-BE49-F238E27FC236}">
                  <a16:creationId xmlns:a16="http://schemas.microsoft.com/office/drawing/2014/main" id="{44F425C1-F334-35A7-5BA3-3E19F0937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3110223" y="4891034"/>
              <a:ext cx="1036156" cy="1036156"/>
            </a:xfrm>
            <a:prstGeom prst="rect">
              <a:avLst/>
            </a:prstGeom>
          </p:spPr>
        </p:pic>
      </p:grpSp>
      <p:sp>
        <p:nvSpPr>
          <p:cNvPr id="3" name="Title 3">
            <a:extLst>
              <a:ext uri="{FF2B5EF4-FFF2-40B4-BE49-F238E27FC236}">
                <a16:creationId xmlns:a16="http://schemas.microsoft.com/office/drawing/2014/main" id="{D1AFEC09-76CD-3C40-E2C4-9899C2F343E6}"/>
              </a:ext>
            </a:extLst>
          </p:cNvPr>
          <p:cNvSpPr txBox="1">
            <a:spLocks/>
          </p:cNvSpPr>
          <p:nvPr/>
        </p:nvSpPr>
        <p:spPr>
          <a:xfrm>
            <a:off x="618979" y="250884"/>
            <a:ext cx="6767438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8. Fuentes de financiación</a:t>
            </a:r>
            <a:r>
              <a:rPr kumimoji="0" lang="es-CO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/>
                <a:sym typeface="Arial"/>
              </a:rPr>
              <a:t> </a:t>
            </a:r>
            <a:endParaRPr lang="es-CO" sz="2400" b="1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3895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121762B-6BFD-C2D6-F060-3C9618172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42470-34C2-5F49-AA0D-C54B239131B2}" type="slidenum">
              <a:rPr lang="es-CL" smtClean="0"/>
              <a:pPr/>
              <a:t>23</a:t>
            </a:fld>
            <a:endParaRPr lang="es-CL" dirty="0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9D01632A-9281-8B71-1E15-3BC6C77ED265}"/>
              </a:ext>
            </a:extLst>
          </p:cNvPr>
          <p:cNvSpPr txBox="1">
            <a:spLocks/>
          </p:cNvSpPr>
          <p:nvPr/>
        </p:nvSpPr>
        <p:spPr>
          <a:xfrm>
            <a:off x="618979" y="250884"/>
            <a:ext cx="6767438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kern="0" dirty="0">
                <a:solidFill>
                  <a:srgbClr val="FFFFFF"/>
                </a:solidFill>
                <a:ea typeface="Verdana" panose="020B0604030504040204" pitchFamily="34" charset="0"/>
                <a:cs typeface="Arial"/>
              </a:rPr>
              <a:t>9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Verdana" panose="020B0604030504040204" pitchFamily="34" charset="0"/>
                <a:cs typeface="Arial"/>
                <a:sym typeface="Arial"/>
              </a:rPr>
              <a:t>. EAT</a:t>
            </a:r>
            <a:r>
              <a:rPr kumimoji="0" lang="es-CO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Verdana" panose="020B0604030504040204" pitchFamily="34" charset="0"/>
                <a:cs typeface="Arial"/>
                <a:sym typeface="Arial"/>
              </a:rPr>
              <a:t> </a:t>
            </a:r>
            <a:endParaRPr lang="es-CO" sz="28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60232367-39F9-7F4C-4FCA-2770093757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317583"/>
              </p:ext>
            </p:extLst>
          </p:nvPr>
        </p:nvGraphicFramePr>
        <p:xfrm>
          <a:off x="618979" y="1168462"/>
          <a:ext cx="5201314" cy="363976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095846">
                  <a:extLst>
                    <a:ext uri="{9D8B030D-6E8A-4147-A177-3AD203B41FA5}">
                      <a16:colId xmlns:a16="http://schemas.microsoft.com/office/drawing/2014/main" val="719716395"/>
                    </a:ext>
                  </a:extLst>
                </a:gridCol>
                <a:gridCol w="1105468">
                  <a:extLst>
                    <a:ext uri="{9D8B030D-6E8A-4147-A177-3AD203B41FA5}">
                      <a16:colId xmlns:a16="http://schemas.microsoft.com/office/drawing/2014/main" val="317322806"/>
                    </a:ext>
                  </a:extLst>
                </a:gridCol>
              </a:tblGrid>
              <a:tr h="476424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EAT (Nacional)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Cantidad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718219"/>
                  </a:ext>
                </a:extLst>
              </a:tr>
              <a:tr h="476424">
                <a:tc>
                  <a:txBody>
                    <a:bodyPr/>
                    <a:lstStyle/>
                    <a:p>
                      <a:r>
                        <a:rPr lang="es-CO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Asociaciones de Municipios</a:t>
                      </a:r>
                      <a:endParaRPr lang="es-C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32</a:t>
                      </a:r>
                      <a:endParaRPr lang="es-CO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0451588"/>
                  </a:ext>
                </a:extLst>
              </a:tr>
              <a:tr h="476424">
                <a:tc>
                  <a:txBody>
                    <a:bodyPr/>
                    <a:lstStyle/>
                    <a:p>
                      <a:r>
                        <a:rPr lang="es-CO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Provincias Administrativas de Planificación</a:t>
                      </a:r>
                      <a:endParaRPr lang="es-C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7</a:t>
                      </a:r>
                      <a:endParaRPr lang="es-CO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79642"/>
                  </a:ext>
                </a:extLst>
              </a:tr>
              <a:tr h="476424">
                <a:tc>
                  <a:txBody>
                    <a:bodyPr/>
                    <a:lstStyle/>
                    <a:p>
                      <a:r>
                        <a:rPr lang="es-CO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Áreas Metropolitanas</a:t>
                      </a:r>
                      <a:endParaRPr lang="es-C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6</a:t>
                      </a:r>
                      <a:endParaRPr lang="es-CO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7987877"/>
                  </a:ext>
                </a:extLst>
              </a:tr>
              <a:tr h="476424">
                <a:tc>
                  <a:txBody>
                    <a:bodyPr/>
                    <a:lstStyle/>
                    <a:p>
                      <a:r>
                        <a:rPr lang="es-CO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Regiones Administrativas de Planificación</a:t>
                      </a:r>
                      <a:endParaRPr lang="es-C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</a:t>
                      </a:r>
                      <a:endParaRPr lang="es-CO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4886351"/>
                  </a:ext>
                </a:extLst>
              </a:tr>
              <a:tr h="476424">
                <a:tc>
                  <a:txBody>
                    <a:bodyPr/>
                    <a:lstStyle/>
                    <a:p>
                      <a:r>
                        <a:rPr lang="es-E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Regiones de Planificación y Gestión</a:t>
                      </a:r>
                      <a:endParaRPr lang="es-C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7</a:t>
                      </a:r>
                      <a:endParaRPr lang="es-CO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4303851"/>
                  </a:ext>
                </a:extLst>
              </a:tr>
              <a:tr h="476424">
                <a:tc>
                  <a:txBody>
                    <a:bodyPr/>
                    <a:lstStyle/>
                    <a:p>
                      <a:r>
                        <a:rPr lang="es-ES" dirty="0"/>
                        <a:t>R</a:t>
                      </a:r>
                      <a:r>
                        <a:rPr lang="es-E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egión Administrativa y de Planificación Especial</a:t>
                      </a:r>
                      <a:endParaRPr lang="es-C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</a:t>
                      </a:r>
                      <a:endParaRPr lang="es-CO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2439370"/>
                  </a:ext>
                </a:extLst>
              </a:tr>
              <a:tr h="293653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TOTAL</a:t>
                      </a:r>
                      <a:endParaRPr lang="es-CO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57</a:t>
                      </a:r>
                      <a:endParaRPr lang="es-CO" b="1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4950438"/>
                  </a:ext>
                </a:extLst>
              </a:tr>
            </a:tbl>
          </a:graphicData>
        </a:graphic>
      </p:graphicFrame>
      <p:graphicFrame>
        <p:nvGraphicFramePr>
          <p:cNvPr id="21" name="Tabla 4">
            <a:extLst>
              <a:ext uri="{FF2B5EF4-FFF2-40B4-BE49-F238E27FC236}">
                <a16:creationId xmlns:a16="http://schemas.microsoft.com/office/drawing/2014/main" id="{90824825-57E3-3A58-83F3-27A137082E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64350"/>
              </p:ext>
            </p:extLst>
          </p:nvPr>
        </p:nvGraphicFramePr>
        <p:xfrm>
          <a:off x="6204629" y="2532185"/>
          <a:ext cx="5402504" cy="348398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254276">
                  <a:extLst>
                    <a:ext uri="{9D8B030D-6E8A-4147-A177-3AD203B41FA5}">
                      <a16:colId xmlns:a16="http://schemas.microsoft.com/office/drawing/2014/main" val="719716395"/>
                    </a:ext>
                  </a:extLst>
                </a:gridCol>
                <a:gridCol w="1148228">
                  <a:extLst>
                    <a:ext uri="{9D8B030D-6E8A-4147-A177-3AD203B41FA5}">
                      <a16:colId xmlns:a16="http://schemas.microsoft.com/office/drawing/2014/main" val="317322806"/>
                    </a:ext>
                  </a:extLst>
                </a:gridCol>
              </a:tblGrid>
              <a:tr h="548624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EAT (Norte de Santander)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Cantidad</a:t>
                      </a:r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718219"/>
                  </a:ext>
                </a:extLst>
              </a:tr>
              <a:tr h="596685">
                <a:tc>
                  <a:txBody>
                    <a:bodyPr/>
                    <a:lstStyle/>
                    <a:p>
                      <a:r>
                        <a:rPr lang="es-E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Asociación De Municipios Del Catatumbo, Provincia De Ocaña Y Sur Del Cesar</a:t>
                      </a:r>
                      <a:endParaRPr lang="es-C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 municipios</a:t>
                      </a:r>
                      <a:endParaRPr lang="es-CO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79642"/>
                  </a:ext>
                </a:extLst>
              </a:tr>
              <a:tr h="596685">
                <a:tc>
                  <a:txBody>
                    <a:bodyPr/>
                    <a:lstStyle/>
                    <a:p>
                      <a:r>
                        <a:rPr lang="es-ES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Asociación de Municipios de la Provincia de Pamplona </a:t>
                      </a:r>
                      <a:endParaRPr lang="es-C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6 municipios</a:t>
                      </a:r>
                      <a:endParaRPr lang="es-CO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7987877"/>
                  </a:ext>
                </a:extLst>
              </a:tr>
              <a:tr h="548624">
                <a:tc>
                  <a:txBody>
                    <a:bodyPr/>
                    <a:lstStyle/>
                    <a:p>
                      <a:r>
                        <a:rPr lang="es-ES" dirty="0"/>
                        <a:t>Asociación de municipios pueblos de occidente</a:t>
                      </a:r>
                      <a:endParaRPr lang="es-C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7</a:t>
                      </a:r>
                    </a:p>
                    <a:p>
                      <a:pPr algn="ctr"/>
                      <a:r>
                        <a:rPr lang="es-ES" dirty="0"/>
                        <a:t>municipios</a:t>
                      </a:r>
                      <a:endParaRPr lang="es-CO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4886351"/>
                  </a:ext>
                </a:extLst>
              </a:tr>
              <a:tr h="5966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O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Área Metropolitana de Cúcuta</a:t>
                      </a:r>
                      <a:endParaRPr lang="es-CO" dirty="0"/>
                    </a:p>
                    <a:p>
                      <a:endParaRPr lang="es-C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6 municipios</a:t>
                      </a:r>
                      <a:endParaRPr lang="es-CO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4303851"/>
                  </a:ext>
                </a:extLst>
              </a:tr>
              <a:tr h="5966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dirty="0"/>
                        <a:t>Región Administrativa y de Planificación el Gran Santander</a:t>
                      </a:r>
                      <a:endParaRPr lang="es-CO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</a:t>
                      </a:r>
                      <a:endParaRPr lang="es-CO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2439370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F197155E-1EC0-1E15-65EF-AAC6D39806EE}"/>
              </a:ext>
            </a:extLst>
          </p:cNvPr>
          <p:cNvSpPr txBox="1"/>
          <p:nvPr/>
        </p:nvSpPr>
        <p:spPr>
          <a:xfrm>
            <a:off x="618979" y="6035397"/>
            <a:ext cx="42249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Elaboración propia a partir de datos del DNP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82638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78DA723-BEF0-E482-6703-95739C150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42470-34C2-5F49-AA0D-C54B239131B2}" type="slidenum">
              <a:rPr lang="es-CL" smtClean="0"/>
              <a:pPr/>
              <a:t>24</a:t>
            </a:fld>
            <a:endParaRPr lang="es-CL" dirty="0"/>
          </a:p>
        </p:txBody>
      </p:sp>
      <p:pic>
        <p:nvPicPr>
          <p:cNvPr id="4" name="image32.png">
            <a:extLst>
              <a:ext uri="{FF2B5EF4-FFF2-40B4-BE49-F238E27FC236}">
                <a16:creationId xmlns:a16="http://schemas.microsoft.com/office/drawing/2014/main" id="{6ED9278A-CB89-0DD2-1196-88CA2D8FD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962" y="1200149"/>
            <a:ext cx="4072905" cy="4976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5014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5CA23079-9C37-4756-CCBE-67665E526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42470-34C2-5F49-AA0D-C54B239131B2}" type="slidenum">
              <a:rPr lang="es-CL" smtClean="0"/>
              <a:pPr/>
              <a:t>25</a:t>
            </a:fld>
            <a:endParaRPr lang="es-CL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C3C909D-CEA7-D44B-6673-A4B42CF900DD}"/>
              </a:ext>
            </a:extLst>
          </p:cNvPr>
          <p:cNvSpPr txBox="1"/>
          <p:nvPr/>
        </p:nvSpPr>
        <p:spPr>
          <a:xfrm>
            <a:off x="1187532" y="1520042"/>
            <a:ext cx="9096499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800" dirty="0">
                <a:solidFill>
                  <a:srgbClr val="262626"/>
                </a:solidFill>
                <a:effectLst/>
                <a:latin typeface="Georgia" panose="02040502050405020303" pitchFamily="18" charset="0"/>
                <a:ea typeface="Alegreya"/>
                <a:cs typeface="Alegreya"/>
              </a:rPr>
              <a:t>Mayor énfasis en la formalidad de creación del EAT que en su utilidad práctica.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800" dirty="0">
              <a:solidFill>
                <a:srgbClr val="262626"/>
              </a:solidFill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800" dirty="0">
                <a:solidFill>
                  <a:srgbClr val="262626"/>
                </a:solidFill>
                <a:effectLst/>
                <a:latin typeface="Georgia" panose="02040502050405020303" pitchFamily="18" charset="0"/>
                <a:ea typeface="Alegreya"/>
                <a:cs typeface="Alegreya"/>
              </a:rPr>
              <a:t>EAT misceláneos sin definición delimitada de apuestas estratégicas.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800" dirty="0">
              <a:solidFill>
                <a:srgbClr val="262626"/>
              </a:solidFill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800" dirty="0">
                <a:solidFill>
                  <a:srgbClr val="262626"/>
                </a:solidFill>
                <a:effectLst/>
                <a:latin typeface="Georgia" panose="02040502050405020303" pitchFamily="18" charset="0"/>
                <a:ea typeface="Alegreya"/>
                <a:cs typeface="Alegreya"/>
              </a:rPr>
              <a:t>Responsabilidades misionales sin competencias.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800" dirty="0">
              <a:solidFill>
                <a:srgbClr val="262626"/>
              </a:solidFill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800" dirty="0">
                <a:solidFill>
                  <a:srgbClr val="262626"/>
                </a:solidFill>
                <a:effectLst/>
                <a:latin typeface="Georgia" panose="02040502050405020303" pitchFamily="18" charset="0"/>
                <a:ea typeface="Alegreya"/>
                <a:cs typeface="Alegreya"/>
              </a:rPr>
              <a:t>Dificultad en la delegación de competencias.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800" dirty="0">
              <a:solidFill>
                <a:srgbClr val="262626"/>
              </a:solidFill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800" dirty="0">
                <a:solidFill>
                  <a:srgbClr val="262626"/>
                </a:solidFill>
                <a:effectLst/>
                <a:latin typeface="Georgia" panose="02040502050405020303" pitchFamily="18" charset="0"/>
                <a:ea typeface="Alegreya"/>
                <a:cs typeface="Alegreya"/>
              </a:rPr>
              <a:t>Inexistencia de incentivos.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800" dirty="0">
              <a:solidFill>
                <a:srgbClr val="262626"/>
              </a:solidFill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800" dirty="0">
                <a:solidFill>
                  <a:srgbClr val="262626"/>
                </a:solidFill>
                <a:effectLst/>
                <a:latin typeface="Georgia" panose="02040502050405020303" pitchFamily="18" charset="0"/>
                <a:ea typeface="Alegreya"/>
                <a:cs typeface="Alegreya"/>
              </a:rPr>
              <a:t>Poca claridad en recursos y funcionamiento. </a:t>
            </a:r>
            <a:endParaRPr lang="es-ES_tradnl" sz="1800" dirty="0">
              <a:solidFill>
                <a:srgbClr val="262626"/>
              </a:solidFill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800" dirty="0">
              <a:solidFill>
                <a:srgbClr val="262626"/>
              </a:solidFill>
              <a:latin typeface="Georgia" panose="02040502050405020303" pitchFamily="18" charset="0"/>
            </a:endParaRPr>
          </a:p>
          <a:p>
            <a:endParaRPr lang="es-ES_tradnl" sz="1800" dirty="0">
              <a:solidFill>
                <a:srgbClr val="262626"/>
              </a:solidFill>
              <a:latin typeface="Georgia" panose="02040502050405020303" pitchFamily="18" charset="0"/>
            </a:endParaRPr>
          </a:p>
          <a:p>
            <a:endParaRPr lang="es-ES_tradnl" sz="1800" dirty="0">
              <a:solidFill>
                <a:srgbClr val="262626"/>
              </a:solidFill>
              <a:latin typeface="Georgia" panose="02040502050405020303" pitchFamily="18" charset="0"/>
            </a:endParaRPr>
          </a:p>
          <a:p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81B9925-E127-ABA5-29EA-B2F7DFA5E69D}"/>
              </a:ext>
            </a:extLst>
          </p:cNvPr>
          <p:cNvSpPr txBox="1"/>
          <p:nvPr/>
        </p:nvSpPr>
        <p:spPr>
          <a:xfrm>
            <a:off x="807522" y="154380"/>
            <a:ext cx="7457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Problemas más comunes de los EAT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16502393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064D97D-B79D-5146-79D0-F63D738AE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6957" y="6166174"/>
            <a:ext cx="1030177" cy="33242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0E42470-34C2-5F49-AA0D-C54B239131B2}" type="slidenum">
              <a:rPr lang="es-CL" smtClean="0"/>
              <a:pPr>
                <a:spcAft>
                  <a:spcPts val="600"/>
                </a:spcAft>
              </a:pPr>
              <a:t>26</a:t>
            </a:fld>
            <a:endParaRPr lang="es-CL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49592E52-3291-13BE-D1DC-5C5161E8D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755"/>
            <a:ext cx="6857011" cy="749036"/>
          </a:xfrm>
        </p:spPr>
        <p:txBody>
          <a:bodyPr/>
          <a:lstStyle/>
          <a:p>
            <a:r>
              <a:rPr lang="en-US" dirty="0" err="1"/>
              <a:t>Posibles</a:t>
            </a:r>
            <a:r>
              <a:rPr lang="en-US" dirty="0"/>
              <a:t> </a:t>
            </a:r>
            <a:r>
              <a:rPr lang="en-US" dirty="0" err="1"/>
              <a:t>competencias</a:t>
            </a:r>
            <a:r>
              <a:rPr lang="en-US" dirty="0"/>
              <a:t> </a:t>
            </a:r>
            <a:r>
              <a:rPr lang="en-US" dirty="0" err="1"/>
              <a:t>Asoc</a:t>
            </a:r>
            <a:r>
              <a:rPr lang="en-US" dirty="0"/>
              <a:t>. </a:t>
            </a:r>
            <a:r>
              <a:rPr lang="en-US" dirty="0" err="1"/>
              <a:t>Mpios</a:t>
            </a:r>
            <a:r>
              <a:rPr lang="en-US" dirty="0"/>
              <a:t>. PA RPG </a:t>
            </a:r>
          </a:p>
        </p:txBody>
      </p:sp>
      <p:sp>
        <p:nvSpPr>
          <p:cNvPr id="10" name="Subtitle 4">
            <a:extLst>
              <a:ext uri="{FF2B5EF4-FFF2-40B4-BE49-F238E27FC236}">
                <a16:creationId xmlns:a16="http://schemas.microsoft.com/office/drawing/2014/main" id="{289AE2E6-3DA7-FF58-826C-004F1B3235E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38202" y="1169467"/>
            <a:ext cx="6651172" cy="676677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7DB89493-7A39-3CFF-DC0F-5C767F0971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674889"/>
              </p:ext>
            </p:extLst>
          </p:nvPr>
        </p:nvGraphicFramePr>
        <p:xfrm>
          <a:off x="457200" y="1169467"/>
          <a:ext cx="10931236" cy="4891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0374">
                  <a:extLst>
                    <a:ext uri="{9D8B030D-6E8A-4147-A177-3AD203B41FA5}">
                      <a16:colId xmlns:a16="http://schemas.microsoft.com/office/drawing/2014/main" val="134398881"/>
                    </a:ext>
                  </a:extLst>
                </a:gridCol>
                <a:gridCol w="8680862">
                  <a:extLst>
                    <a:ext uri="{9D8B030D-6E8A-4147-A177-3AD203B41FA5}">
                      <a16:colId xmlns:a16="http://schemas.microsoft.com/office/drawing/2014/main" val="3132012797"/>
                    </a:ext>
                  </a:extLst>
                </a:gridCol>
              </a:tblGrid>
              <a:tr h="278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ES_tradnl" sz="900" dirty="0">
                          <a:solidFill>
                            <a:srgbClr val="262626"/>
                          </a:solidFill>
                          <a:effectLst/>
                          <a:highlight>
                            <a:srgbClr val="FFFFFF"/>
                          </a:highlight>
                          <a:latin typeface="Georgia" panose="02040502050405020303" pitchFamily="18" charset="0"/>
                          <a:ea typeface="Alegreya"/>
                          <a:cs typeface="Alegreya"/>
                        </a:rPr>
                        <a:t>SECTOR</a:t>
                      </a:r>
                      <a:endParaRPr lang="es-CO" sz="11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8400" marR="58400" marT="25112" marB="2511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ES_tradnl" sz="900" b="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POSIBLE COMPETENCIA</a:t>
                      </a:r>
                      <a:endParaRPr lang="es-CO" sz="1100" b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8400" marR="58400" marT="25112" marB="25112" anchor="ctr"/>
                </a:tc>
                <a:extLst>
                  <a:ext uri="{0D108BD9-81ED-4DB2-BD59-A6C34878D82A}">
                    <a16:rowId xmlns:a16="http://schemas.microsoft.com/office/drawing/2014/main" val="3094596190"/>
                  </a:ext>
                </a:extLst>
              </a:tr>
              <a:tr h="16355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Planeación y gestión de recursos</a:t>
                      </a:r>
                      <a:endParaRPr lang="es-CO" sz="12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8400" marR="58400" marT="25112" marB="2511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 Gestionar y ejecutar recursos de financiación de las obras que se prioricen a nivel provincial (cofinanciación, contratos plan, alianzas público-privadas).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 Gestionar y ejecutar recursos de cooperación internacional para financiar las obras que se prioricen a nivel provincial.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 Gestionar lo establecido en el Plan de desarrollo municipal de cada municipio para la respectiva provincia.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 Brindar asistencia técnica para mejorar capacidad institucional de los municipios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-Planificar y gestionar programas de integración regional que promuevan la funcionalidad y los vínculos urbano-rurales</a:t>
                      </a:r>
                      <a:endParaRPr lang="es-CO" sz="12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8400" marR="58400" marT="25112" marB="25112" anchor="ctr"/>
                </a:tc>
                <a:extLst>
                  <a:ext uri="{0D108BD9-81ED-4DB2-BD59-A6C34878D82A}">
                    <a16:rowId xmlns:a16="http://schemas.microsoft.com/office/drawing/2014/main" val="3460789290"/>
                  </a:ext>
                </a:extLst>
              </a:tr>
              <a:tr h="27986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</a:rPr>
                        <a:t>Agropecuario y Desarrollo Rural</a:t>
                      </a:r>
                      <a:endParaRPr lang="es-CO" sz="120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8400" marR="58400" marT="25112" marB="2511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 Gestión y planeación de los Centros Provinciales de Gestión Agroempresarial para el desarrollo de la competitividad y el fortalecimiento del mercado de servicios de asistencia técnica directa rural, con enfoque agroempresarial (</a:t>
                      </a:r>
                      <a:r>
                        <a:rPr lang="es-ES_tradnl" sz="1200" u="none" strike="noStrike" dirty="0">
                          <a:effectLst/>
                          <a:hlinkClick r:id="rId2"/>
                        </a:rPr>
                        <a:t>Decreto 2980 de 2004</a:t>
                      </a:r>
                      <a:r>
                        <a:rPr lang="es-ES_tradnl" sz="1200" dirty="0">
                          <a:effectLst/>
                        </a:rPr>
                        <a:t>. Art 2.). En el marco de estos CPGA se incluye en este decreto: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 Elaborar los Planes Generales de Asistencia Técnica Rural, por encadenamientos productivos, en armonía con los Planes de Desarrollo Departamentales y Municipales.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 Contratar los servicios de asistencia técnica directa rural y agroempresarial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 Coordinar la prestación de servicios de extensión rural y asistencia técnica agropecuaria de los municipios asociados en los casos que no estén constituidos como CPGA.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 Participar de las decisiones sobre la ubicación de Centros de Acopio y de sacrificio.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 Supervisar la prestación de la prestación del servicio de los Distritos de Riego (Adecuación de tierras) que aprovechen los ríos de la Provincia. Relacionado con la planeación y gestión de las cuencas hidrográficas como competencia prevalente de la asociación de municipios.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 Promover proyectos que promuevan el desarrollo rural y la integración de la provincia alrededor de circuitos cortos de comercialización y otras estrategias que promuevan el mejoramiento de su seguridad alimentaria.</a:t>
                      </a:r>
                      <a:endParaRPr lang="es-CO" sz="12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8400" marR="58400" marT="25112" marB="25112" anchor="ctr"/>
                </a:tc>
                <a:extLst>
                  <a:ext uri="{0D108BD9-81ED-4DB2-BD59-A6C34878D82A}">
                    <a16:rowId xmlns:a16="http://schemas.microsoft.com/office/drawing/2014/main" val="2058257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2106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03C1651-B8AF-A2D2-3491-6DC1C4D04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6957" y="6166174"/>
            <a:ext cx="1030177" cy="33242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0E42470-34C2-5F49-AA0D-C54B239131B2}" type="slidenum">
              <a:rPr lang="es-CL" smtClean="0"/>
              <a:pPr>
                <a:spcAft>
                  <a:spcPts val="600"/>
                </a:spcAft>
              </a:pPr>
              <a:t>27</a:t>
            </a:fld>
            <a:endParaRPr lang="es-CL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458371C5-995C-F629-02E5-184CE5CFD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755"/>
            <a:ext cx="6857011" cy="749036"/>
          </a:xfrm>
        </p:spPr>
        <p:txBody>
          <a:bodyPr/>
          <a:lstStyle/>
          <a:p>
            <a:r>
              <a:rPr lang="en-US" dirty="0" err="1"/>
              <a:t>Posibles</a:t>
            </a:r>
            <a:r>
              <a:rPr lang="en-US" dirty="0"/>
              <a:t> </a:t>
            </a:r>
            <a:r>
              <a:rPr lang="en-US" dirty="0" err="1"/>
              <a:t>competencias</a:t>
            </a:r>
            <a:r>
              <a:rPr lang="en-US" dirty="0"/>
              <a:t> </a:t>
            </a:r>
            <a:r>
              <a:rPr lang="en-US" dirty="0" err="1"/>
              <a:t>Asoc</a:t>
            </a:r>
            <a:r>
              <a:rPr lang="en-US" dirty="0"/>
              <a:t>. </a:t>
            </a:r>
            <a:r>
              <a:rPr lang="en-US" dirty="0" err="1"/>
              <a:t>Mpios</a:t>
            </a:r>
            <a:r>
              <a:rPr lang="en-US" dirty="0"/>
              <a:t>  PA RPG </a:t>
            </a:r>
          </a:p>
        </p:txBody>
      </p:sp>
      <p:sp>
        <p:nvSpPr>
          <p:cNvPr id="10" name="Subtitle 4">
            <a:extLst>
              <a:ext uri="{FF2B5EF4-FFF2-40B4-BE49-F238E27FC236}">
                <a16:creationId xmlns:a16="http://schemas.microsoft.com/office/drawing/2014/main" id="{A6283C7A-FF9C-C55A-C457-C8B3F28B13E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38202" y="1169467"/>
            <a:ext cx="6651172" cy="676677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32AE329-0FB1-BB97-0D64-6C29A03E21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260775"/>
              </p:ext>
            </p:extLst>
          </p:nvPr>
        </p:nvGraphicFramePr>
        <p:xfrm>
          <a:off x="428625" y="1963607"/>
          <a:ext cx="11033317" cy="39187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53748">
                  <a:extLst>
                    <a:ext uri="{9D8B030D-6E8A-4147-A177-3AD203B41FA5}">
                      <a16:colId xmlns:a16="http://schemas.microsoft.com/office/drawing/2014/main" val="719672742"/>
                    </a:ext>
                  </a:extLst>
                </a:gridCol>
                <a:gridCol w="7779569">
                  <a:extLst>
                    <a:ext uri="{9D8B030D-6E8A-4147-A177-3AD203B41FA5}">
                      <a16:colId xmlns:a16="http://schemas.microsoft.com/office/drawing/2014/main" val="1603171710"/>
                    </a:ext>
                  </a:extLst>
                </a:gridCol>
              </a:tblGrid>
              <a:tr h="3479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400">
                          <a:effectLst/>
                        </a:rPr>
                        <a:t>Educación para el trabajo</a:t>
                      </a:r>
                      <a:endParaRPr lang="es-CO" sz="170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87716" marR="87716" marT="37718" marB="37718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400">
                          <a:effectLst/>
                        </a:rPr>
                        <a:t>- Coordinar y gestionar la ubicación y oferta de los Centros provinciales del SENA</a:t>
                      </a:r>
                      <a:endParaRPr lang="es-CO" sz="170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87716" marR="87716" marT="37718" marB="37718" anchor="ctr"/>
                </a:tc>
                <a:extLst>
                  <a:ext uri="{0D108BD9-81ED-4DB2-BD59-A6C34878D82A}">
                    <a16:rowId xmlns:a16="http://schemas.microsoft.com/office/drawing/2014/main" val="2428977423"/>
                  </a:ext>
                </a:extLst>
              </a:tr>
              <a:tr h="5900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400">
                          <a:effectLst/>
                        </a:rPr>
                        <a:t>Salud</a:t>
                      </a:r>
                      <a:endParaRPr lang="es-CO" sz="170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87716" marR="87716" marT="37718" marB="37718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400">
                          <a:effectLst/>
                        </a:rPr>
                        <a:t>- Gestión de obras estratégicas – Hospitales de segundo y tercer nivel en nodos dinamizadores de prestación de servicios de las provincias</a:t>
                      </a:r>
                      <a:endParaRPr lang="es-CO" sz="170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87716" marR="87716" marT="37718" marB="37718" anchor="ctr"/>
                </a:tc>
                <a:extLst>
                  <a:ext uri="{0D108BD9-81ED-4DB2-BD59-A6C34878D82A}">
                    <a16:rowId xmlns:a16="http://schemas.microsoft.com/office/drawing/2014/main" val="1027238046"/>
                  </a:ext>
                </a:extLst>
              </a:tr>
              <a:tr h="8321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400" dirty="0">
                          <a:effectLst/>
                        </a:rPr>
                        <a:t>Infraestructura vial</a:t>
                      </a:r>
                      <a:endParaRPr lang="es-CO" sz="17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87716" marR="87716" marT="37718" marB="37718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400" dirty="0">
                          <a:effectLst/>
                        </a:rPr>
                        <a:t>- Gestión y planeación de vías estratégicas para la provincia / subregión</a:t>
                      </a:r>
                      <a:endParaRPr lang="es-CO" sz="1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400" dirty="0">
                          <a:effectLst/>
                        </a:rPr>
                        <a:t>- Coordinar los planes de transporte que incluyan los municipios de la provincia o asociación de municipios</a:t>
                      </a:r>
                      <a:endParaRPr lang="es-CO" sz="17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87716" marR="87716" marT="37718" marB="37718" anchor="ctr"/>
                </a:tc>
                <a:extLst>
                  <a:ext uri="{0D108BD9-81ED-4DB2-BD59-A6C34878D82A}">
                    <a16:rowId xmlns:a16="http://schemas.microsoft.com/office/drawing/2014/main" val="3497537877"/>
                  </a:ext>
                </a:extLst>
              </a:tr>
              <a:tr h="10742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400" dirty="0">
                          <a:effectLst/>
                        </a:rPr>
                        <a:t>Medio Ambiente y gestión del riesgo</a:t>
                      </a:r>
                      <a:endParaRPr lang="es-CO" sz="17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87716" marR="87716" marT="37718" marB="37718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400" dirty="0">
                          <a:effectLst/>
                        </a:rPr>
                        <a:t>- Coordinar y ejecutar las acciones de gestión del riesgo correspondientes para la provincia.</a:t>
                      </a:r>
                      <a:endParaRPr lang="es-CO" sz="1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400" dirty="0">
                          <a:effectLst/>
                        </a:rPr>
                        <a:t>- Promover acciones para mitigar el cambio climático en la provincia y especialmente entre los agricultores de esta. </a:t>
                      </a:r>
                      <a:endParaRPr lang="es-CO" sz="1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400" dirty="0">
                          <a:effectLst/>
                        </a:rPr>
                        <a:t>- Realizar acciones de prevención de amenazas y riesgos naturales. </a:t>
                      </a:r>
                      <a:endParaRPr lang="es-CO" sz="17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87716" marR="87716" marT="37718" marB="37718" anchor="ctr"/>
                </a:tc>
                <a:extLst>
                  <a:ext uri="{0D108BD9-81ED-4DB2-BD59-A6C34878D82A}">
                    <a16:rowId xmlns:a16="http://schemas.microsoft.com/office/drawing/2014/main" val="4170187463"/>
                  </a:ext>
                </a:extLst>
              </a:tr>
              <a:tr h="10742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400">
                          <a:effectLst/>
                        </a:rPr>
                        <a:t>Servicios públicos</a:t>
                      </a:r>
                      <a:endParaRPr lang="es-CO" sz="170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87716" marR="87716" marT="37718" marB="37718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400" dirty="0">
                          <a:effectLst/>
                        </a:rPr>
                        <a:t>- Coordinar acciones para que la prestación de los servicios públicos beneficie a los habitantes de las áreas rurales de la provincia. </a:t>
                      </a:r>
                      <a:endParaRPr lang="es-CO" sz="1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400" dirty="0">
                          <a:effectLst/>
                        </a:rPr>
                        <a:t>- Participar del ordenamiento de infraestructuras básicas relacionadas con los sistemas de abastecimiento de agua y saneamiento.</a:t>
                      </a:r>
                      <a:endParaRPr lang="es-CO" sz="17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87716" marR="87716" marT="37718" marB="37718" anchor="ctr"/>
                </a:tc>
                <a:extLst>
                  <a:ext uri="{0D108BD9-81ED-4DB2-BD59-A6C34878D82A}">
                    <a16:rowId xmlns:a16="http://schemas.microsoft.com/office/drawing/2014/main" val="35456912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3441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9DFEEC5-E88D-57C8-4311-10F8C0B8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6957" y="6166174"/>
            <a:ext cx="1030177" cy="33242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0E42470-34C2-5F49-AA0D-C54B239131B2}" type="slidenum">
              <a:rPr lang="es-CL" smtClean="0"/>
              <a:pPr>
                <a:spcAft>
                  <a:spcPts val="600"/>
                </a:spcAft>
              </a:pPr>
              <a:t>28</a:t>
            </a:fld>
            <a:endParaRPr lang="es-CL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D747617E-E0E9-91FC-FF72-66624714C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755"/>
            <a:ext cx="6857011" cy="749036"/>
          </a:xfrm>
        </p:spPr>
        <p:txBody>
          <a:bodyPr/>
          <a:lstStyle/>
          <a:p>
            <a:r>
              <a:rPr lang="en-US" dirty="0" err="1"/>
              <a:t>Posibles</a:t>
            </a:r>
            <a:r>
              <a:rPr lang="en-US" dirty="0"/>
              <a:t> </a:t>
            </a:r>
            <a:r>
              <a:rPr lang="en-US" dirty="0" err="1"/>
              <a:t>competencias</a:t>
            </a:r>
            <a:r>
              <a:rPr lang="en-US" dirty="0"/>
              <a:t> Areas </a:t>
            </a:r>
            <a:r>
              <a:rPr lang="en-US" dirty="0" err="1"/>
              <a:t>metropolitanas</a:t>
            </a:r>
            <a:endParaRPr lang="en-US" dirty="0"/>
          </a:p>
        </p:txBody>
      </p:sp>
      <p:sp>
        <p:nvSpPr>
          <p:cNvPr id="11" name="Subtitle 4">
            <a:extLst>
              <a:ext uri="{FF2B5EF4-FFF2-40B4-BE49-F238E27FC236}">
                <a16:creationId xmlns:a16="http://schemas.microsoft.com/office/drawing/2014/main" id="{227ACAD8-BBEC-AF93-793D-C63A70B3EFE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38202" y="1169467"/>
            <a:ext cx="6651172" cy="676677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E86D7A-7BCA-AF00-D1A5-C5FD26C1E1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926072"/>
              </p:ext>
            </p:extLst>
          </p:nvPr>
        </p:nvGraphicFramePr>
        <p:xfrm>
          <a:off x="558141" y="1169467"/>
          <a:ext cx="10584458" cy="5269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0072">
                  <a:extLst>
                    <a:ext uri="{9D8B030D-6E8A-4147-A177-3AD203B41FA5}">
                      <a16:colId xmlns:a16="http://schemas.microsoft.com/office/drawing/2014/main" val="644974925"/>
                    </a:ext>
                  </a:extLst>
                </a:gridCol>
                <a:gridCol w="7924386">
                  <a:extLst>
                    <a:ext uri="{9D8B030D-6E8A-4147-A177-3AD203B41FA5}">
                      <a16:colId xmlns:a16="http://schemas.microsoft.com/office/drawing/2014/main" val="1820708956"/>
                    </a:ext>
                  </a:extLst>
                </a:gridCol>
              </a:tblGrid>
              <a:tr h="2175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ES_tradnl" sz="800" dirty="0">
                          <a:solidFill>
                            <a:srgbClr val="262626"/>
                          </a:solidFill>
                          <a:effectLst/>
                          <a:highlight>
                            <a:srgbClr val="FFFFFF"/>
                          </a:highlight>
                          <a:latin typeface="Georgia" panose="02040502050405020303" pitchFamily="18" charset="0"/>
                          <a:ea typeface="Alegreya"/>
                          <a:cs typeface="Alegreya"/>
                        </a:rPr>
                        <a:t>SECTOR </a:t>
                      </a:r>
                      <a:endParaRPr lang="es-CO" sz="10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3396" marR="53396" marT="7475" marB="74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ES_tradnl" sz="800" dirty="0">
                          <a:solidFill>
                            <a:srgbClr val="262626"/>
                          </a:solidFill>
                          <a:effectLst/>
                          <a:highlight>
                            <a:srgbClr val="FFFFFF"/>
                          </a:highlight>
                          <a:latin typeface="Georgia" panose="02040502050405020303" pitchFamily="18" charset="0"/>
                          <a:ea typeface="Alegreya"/>
                          <a:cs typeface="Alegreya"/>
                        </a:rPr>
                        <a:t>POSIBLE COMPETENCIA</a:t>
                      </a:r>
                      <a:endParaRPr lang="es-CO" sz="10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3396" marR="53396" marT="7475" marB="7475" anchor="ctr"/>
                </a:tc>
                <a:extLst>
                  <a:ext uri="{0D108BD9-81ED-4DB2-BD59-A6C34878D82A}">
                    <a16:rowId xmlns:a16="http://schemas.microsoft.com/office/drawing/2014/main" val="2103661561"/>
                  </a:ext>
                </a:extLst>
              </a:tr>
              <a:tr h="12809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Planeación y ordenamiento territorial</a:t>
                      </a:r>
                      <a:endParaRPr lang="es-CO" sz="12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3396" marR="53396" marT="7475" marB="74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-Ordenamiento territorial con coordinación de políticas nacionales, planes metropolitanos y municipales para el logro de las metas.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-Formulación y gestión de los planes integrales de desarrollo metropolitano.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-Fortalecimiento de capacidades institucionales para la elaboración y gestión de los planes y proyectos municipales y supramunicipales.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-Planificar y desarrollar integración subregional que desarrolle el potencial funcional de los municipios implicados y sus vínculos urbano - rurales</a:t>
                      </a:r>
                      <a:endParaRPr lang="es-CO" sz="12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3396" marR="53396" marT="7475" marB="7475" anchor="ctr"/>
                </a:tc>
                <a:extLst>
                  <a:ext uri="{0D108BD9-81ED-4DB2-BD59-A6C34878D82A}">
                    <a16:rowId xmlns:a16="http://schemas.microsoft.com/office/drawing/2014/main" val="3249159636"/>
                  </a:ext>
                </a:extLst>
              </a:tr>
              <a:tr h="11037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</a:rPr>
                        <a:t>Ambiente y desarrollo</a:t>
                      </a:r>
                      <a:endParaRPr lang="es-CO" sz="120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3396" marR="53396" marT="7475" marB="74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-Ordenamiento en torno al agua, considerando las cuencas hidrográficas y las dinámicas socio territoriales alrededor de las mismas.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-Desarrollar los Planes de Ordenación y Manejo de Cuencas Hidrográficas.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 Gestión de residuos sólidos por medio de los Planes de Gestión Integral de Residuos Sólidos – PGIRS, la infraestructura de acopio y rellenos sanitarios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-Gestión del riesgo a nivel metropolitano</a:t>
                      </a:r>
                      <a:endParaRPr lang="es-CO" sz="12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3396" marR="53396" marT="7475" marB="7475" anchor="ctr"/>
                </a:tc>
                <a:extLst>
                  <a:ext uri="{0D108BD9-81ED-4DB2-BD59-A6C34878D82A}">
                    <a16:rowId xmlns:a16="http://schemas.microsoft.com/office/drawing/2014/main" val="1401306884"/>
                  </a:ext>
                </a:extLst>
              </a:tr>
              <a:tr h="2175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</a:rPr>
                        <a:t>Desarrollo económico</a:t>
                      </a:r>
                      <a:endParaRPr lang="es-CO" sz="120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3396" marR="53396" marT="7475" marB="74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-Promoción de empleo y desarrollo económico</a:t>
                      </a:r>
                      <a:endParaRPr lang="es-CO" sz="12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3396" marR="53396" marT="7475" marB="7475" anchor="ctr"/>
                </a:tc>
                <a:extLst>
                  <a:ext uri="{0D108BD9-81ED-4DB2-BD59-A6C34878D82A}">
                    <a16:rowId xmlns:a16="http://schemas.microsoft.com/office/drawing/2014/main" val="346584150"/>
                  </a:ext>
                </a:extLst>
              </a:tr>
              <a:tr h="2175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highlight>
                            <a:srgbClr val="FFFFFF"/>
                          </a:highlight>
                        </a:rPr>
                        <a:t>Competencias por sector</a:t>
                      </a:r>
                      <a:endParaRPr lang="es-CO" sz="120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3396" marR="53396" marT="7475" marB="74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  <a:highlight>
                            <a:srgbClr val="FFFFFF"/>
                          </a:highlight>
                        </a:rPr>
                        <a:t>Competencia subsidiaria</a:t>
                      </a:r>
                      <a:endParaRPr lang="es-CO" sz="12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3396" marR="53396" marT="7475" marB="7475" anchor="ctr"/>
                </a:tc>
                <a:extLst>
                  <a:ext uri="{0D108BD9-81ED-4DB2-BD59-A6C34878D82A}">
                    <a16:rowId xmlns:a16="http://schemas.microsoft.com/office/drawing/2014/main" val="622383456"/>
                  </a:ext>
                </a:extLst>
              </a:tr>
              <a:tr h="7492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</a:rPr>
                        <a:t>Desarrollo rural y agropecuario</a:t>
                      </a:r>
                      <a:endParaRPr lang="es-CO" sz="120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3396" marR="53396" marT="7475" marB="74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-Ordenamiento y zonificación del suelo rural.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-Gestión, ubicación e infraestructura de Centros de acopio que faciliten la movilidad de productos agropecuarios de la región.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-Fomentar la implementación de circuitos cortos de comercialización a nivel regional.</a:t>
                      </a:r>
                      <a:endParaRPr lang="es-CO" sz="12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3396" marR="53396" marT="7475" marB="7475" anchor="ctr"/>
                </a:tc>
                <a:extLst>
                  <a:ext uri="{0D108BD9-81ED-4DB2-BD59-A6C34878D82A}">
                    <a16:rowId xmlns:a16="http://schemas.microsoft.com/office/drawing/2014/main" val="3203401020"/>
                  </a:ext>
                </a:extLst>
              </a:tr>
              <a:tr h="9264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</a:rPr>
                        <a:t>Desarrollo social</a:t>
                      </a:r>
                      <a:endParaRPr lang="es-CO" sz="120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3396" marR="53396" marT="7475" marB="747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-Prestación de servicios públicos que requieren coordinación y acuerdos para mejorar en términos de cobertura, calidad y acceso.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-Ejecución de obras de infraestructura en salud y educación. Así como los implementos que se requieren para su funcionamiento.</a:t>
                      </a:r>
                      <a:endParaRPr lang="es-CO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</a:rPr>
                        <a:t>-Gestión de vivienda</a:t>
                      </a:r>
                      <a:endParaRPr lang="es-CO" sz="1200" dirty="0">
                        <a:solidFill>
                          <a:srgbClr val="262626"/>
                        </a:solidFill>
                        <a:effectLst/>
                        <a:latin typeface="Georgia" panose="02040502050405020303" pitchFamily="18" charset="0"/>
                        <a:ea typeface="Alegreya"/>
                        <a:cs typeface="Alegreya"/>
                      </a:endParaRPr>
                    </a:p>
                  </a:txBody>
                  <a:tcPr marL="53396" marR="53396" marT="7475" marB="7475" anchor="ctr"/>
                </a:tc>
                <a:extLst>
                  <a:ext uri="{0D108BD9-81ED-4DB2-BD59-A6C34878D82A}">
                    <a16:rowId xmlns:a16="http://schemas.microsoft.com/office/drawing/2014/main" val="3549298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98631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121762B-6BFD-C2D6-F060-3C9618172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42470-34C2-5F49-AA0D-C54B239131B2}" type="slidenum">
              <a:rPr lang="es-CL" smtClean="0"/>
              <a:pPr/>
              <a:t>29</a:t>
            </a:fld>
            <a:endParaRPr lang="es-CL" dirty="0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9D01632A-9281-8B71-1E15-3BC6C77ED265}"/>
              </a:ext>
            </a:extLst>
          </p:cNvPr>
          <p:cNvSpPr txBox="1">
            <a:spLocks/>
          </p:cNvSpPr>
          <p:nvPr/>
        </p:nvSpPr>
        <p:spPr>
          <a:xfrm>
            <a:off x="618979" y="250884"/>
            <a:ext cx="6767438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Verdana" panose="020B0604030504040204" pitchFamily="34" charset="0"/>
                <a:cs typeface="Arial"/>
                <a:sym typeface="Arial"/>
              </a:rPr>
              <a:t>6. EAT</a:t>
            </a:r>
            <a:r>
              <a:rPr kumimoji="0" lang="es-CO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Verdana" panose="020B0604030504040204" pitchFamily="34" charset="0"/>
                <a:cs typeface="Arial"/>
                <a:sym typeface="Arial"/>
              </a:rPr>
              <a:t> </a:t>
            </a:r>
            <a:endParaRPr lang="es-CO" sz="28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98DA778-5B86-E0FE-AC6B-778C4FADB8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59" b="3659"/>
          <a:stretch/>
        </p:blipFill>
        <p:spPr>
          <a:xfrm>
            <a:off x="406204" y="901075"/>
            <a:ext cx="11379591" cy="560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0591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121762B-6BFD-C2D6-F060-3C9618172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42470-34C2-5F49-AA0D-C54B239131B2}" type="slidenum">
              <a:rPr lang="es-CL" smtClean="0"/>
              <a:pPr/>
              <a:t>30</a:t>
            </a:fld>
            <a:endParaRPr lang="es-CL" dirty="0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9D01632A-9281-8B71-1E15-3BC6C77ED265}"/>
              </a:ext>
            </a:extLst>
          </p:cNvPr>
          <p:cNvSpPr txBox="1">
            <a:spLocks/>
          </p:cNvSpPr>
          <p:nvPr/>
        </p:nvSpPr>
        <p:spPr>
          <a:xfrm>
            <a:off x="618979" y="250884"/>
            <a:ext cx="6767438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Verdana" panose="020B0604030504040204" pitchFamily="34" charset="0"/>
                <a:cs typeface="Arial"/>
                <a:sym typeface="Arial"/>
              </a:rPr>
              <a:t>6. EAT</a:t>
            </a:r>
            <a:r>
              <a:rPr kumimoji="0" lang="es-CO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Verdana" panose="020B0604030504040204" pitchFamily="34" charset="0"/>
                <a:cs typeface="Arial"/>
                <a:sym typeface="Arial"/>
              </a:rPr>
              <a:t> </a:t>
            </a:r>
            <a:endParaRPr lang="es-CO" sz="28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5A95DBF-A7C8-FE7E-4B93-14EA9B33BD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59" b="3659"/>
          <a:stretch/>
        </p:blipFill>
        <p:spPr>
          <a:xfrm>
            <a:off x="381000" y="915143"/>
            <a:ext cx="11430000" cy="559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291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121762B-6BFD-C2D6-F060-3C9618172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42470-34C2-5F49-AA0D-C54B239131B2}" type="slidenum">
              <a:rPr lang="es-CL" smtClean="0"/>
              <a:pPr/>
              <a:t>31</a:t>
            </a:fld>
            <a:endParaRPr lang="es-CL" dirty="0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9D01632A-9281-8B71-1E15-3BC6C77ED265}"/>
              </a:ext>
            </a:extLst>
          </p:cNvPr>
          <p:cNvSpPr txBox="1">
            <a:spLocks/>
          </p:cNvSpPr>
          <p:nvPr/>
        </p:nvSpPr>
        <p:spPr>
          <a:xfrm>
            <a:off x="618979" y="250884"/>
            <a:ext cx="6767438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Verdana" panose="020B0604030504040204" pitchFamily="34" charset="0"/>
                <a:cs typeface="Arial"/>
                <a:sym typeface="Arial"/>
              </a:rPr>
              <a:t>6. </a:t>
            </a:r>
            <a:r>
              <a:rPr lang="es-ES" sz="2800" b="1" kern="0" dirty="0">
                <a:solidFill>
                  <a:srgbClr val="FFFFFF"/>
                </a:solidFill>
                <a:ea typeface="Verdana" panose="020B0604030504040204" pitchFamily="34" charset="0"/>
                <a:cs typeface="Arial"/>
              </a:rPr>
              <a:t>Municipios PDET</a:t>
            </a:r>
            <a:r>
              <a:rPr kumimoji="0" lang="es-CO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Verdana" panose="020B0604030504040204" pitchFamily="34" charset="0"/>
                <a:cs typeface="Arial"/>
                <a:sym typeface="Arial"/>
              </a:rPr>
              <a:t> </a:t>
            </a:r>
            <a:endParaRPr lang="es-CO" sz="2800" b="1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E53885E-5241-A21A-A4FB-3C5EF196E4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57" b="3641"/>
          <a:stretch/>
        </p:blipFill>
        <p:spPr>
          <a:xfrm>
            <a:off x="437270" y="970672"/>
            <a:ext cx="10887222" cy="553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9019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14" descr="Urbanpr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61029" y="5709801"/>
            <a:ext cx="928437" cy="53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2366</TotalTime>
  <Words>2739</Words>
  <Application>Microsoft Office PowerPoint</Application>
  <PresentationFormat>Panorámica</PresentationFormat>
  <Paragraphs>439</Paragraphs>
  <Slides>32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3" baseType="lpstr">
      <vt:lpstr>Tema de Office</vt:lpstr>
      <vt:lpstr>RETOS Y PROPUESTAS PARA UN NUEVO MODELO DE DESCENTRALIZACIÓN Y ASOCIACTIVIDAD TERRITORIAL </vt:lpstr>
      <vt:lpstr>Contenido</vt:lpstr>
      <vt:lpstr>La Descentralización “El modelo”</vt:lpstr>
      <vt:lpstr>1. Los obstáculos de la descentralización</vt:lpstr>
      <vt:lpstr>1.  Rupturas con el actual modelo </vt:lpstr>
      <vt:lpstr>¿Cómo se reconoce el territorio?</vt:lpstr>
      <vt:lpstr>3. Objetivos de la descentralización </vt:lpstr>
      <vt:lpstr>2. El viejo modelo y la propuesta  frente a los objetivos</vt:lpstr>
      <vt:lpstr>4. Principios del modelo</vt:lpstr>
      <vt:lpstr>4. Principios del modelo</vt:lpstr>
      <vt:lpstr>Presentación de PowerPoint</vt:lpstr>
      <vt:lpstr>Presentación de PowerPoint</vt:lpstr>
      <vt:lpstr>Presentación de PowerPoint</vt:lpstr>
      <vt:lpstr>6. El modelo </vt:lpstr>
      <vt:lpstr>7. Tipologías: ¿Cómo reconocer la heterogeneidad del territorio?</vt:lpstr>
      <vt:lpstr>Presentación de PowerPoint</vt:lpstr>
      <vt:lpstr>¿Cómo reconocemos el territorio?</vt:lpstr>
      <vt:lpstr>¿Cómo reconocemos el territorio?</vt:lpstr>
      <vt:lpstr>¿Qué sucede si se tiene una necesidad particular?</vt:lpstr>
      <vt:lpstr>¿Qué sucede si se tiene una necesidad particular?</vt:lpstr>
      <vt:lpstr>Problema # 1: Inflexibilidad fiscal</vt:lpstr>
      <vt:lpstr>Problema # 2: Inequidades territoriales horizontales </vt:lpstr>
      <vt:lpstr>Presentación de PowerPoint</vt:lpstr>
      <vt:lpstr>Presentación de PowerPoint</vt:lpstr>
      <vt:lpstr>Presentación de PowerPoint</vt:lpstr>
      <vt:lpstr>Posibles competencias Asoc. Mpios. PA RPG </vt:lpstr>
      <vt:lpstr>Posibles competencias Asoc. Mpios  PA RPG </vt:lpstr>
      <vt:lpstr>Posibles competencias Areas metropolitanas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Producto 2: Diagnósticos y tipologías</dc:title>
  <dc:creator>Amparo Urmeneta</dc:creator>
  <cp:lastModifiedBy>Usuario invitado</cp:lastModifiedBy>
  <cp:revision>79</cp:revision>
  <dcterms:created xsi:type="dcterms:W3CDTF">2021-07-26T19:12:39Z</dcterms:created>
  <dcterms:modified xsi:type="dcterms:W3CDTF">2023-07-06T17:45:12Z</dcterms:modified>
</cp:coreProperties>
</file>