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11999" r:id="rId6"/>
    <p:sldId id="12004" r:id="rId7"/>
    <p:sldId id="12000" r:id="rId8"/>
    <p:sldId id="12001" r:id="rId9"/>
    <p:sldId id="278" r:id="rId10"/>
    <p:sldId id="279" r:id="rId11"/>
    <p:sldId id="11996" r:id="rId12"/>
    <p:sldId id="281" r:id="rId13"/>
    <p:sldId id="11998" r:id="rId14"/>
    <p:sldId id="11990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3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6143AA-20D0-4296-9554-B8D41EDD2AEB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48857A64-F3A3-43BF-88D1-5C5872752ABC}">
      <dgm:prSet phldrT="[Texto]" custT="1"/>
      <dgm:spPr/>
      <dgm:t>
        <a:bodyPr/>
        <a:lstStyle/>
        <a:p>
          <a:r>
            <a:rPr lang="es-CO" sz="1600" b="1" dirty="0"/>
            <a:t>Indicadores</a:t>
          </a:r>
        </a:p>
      </dgm:t>
    </dgm:pt>
    <dgm:pt modelId="{7F5116B8-0DB5-4B74-A999-D47004BB1F2B}" type="parTrans" cxnId="{2182AFB1-BFBC-4327-8939-476BB342B32C}">
      <dgm:prSet/>
      <dgm:spPr/>
      <dgm:t>
        <a:bodyPr/>
        <a:lstStyle/>
        <a:p>
          <a:endParaRPr lang="es-CO"/>
        </a:p>
      </dgm:t>
    </dgm:pt>
    <dgm:pt modelId="{19EBDFF6-68C2-497C-B50A-DF44BC3E5C51}" type="sibTrans" cxnId="{2182AFB1-BFBC-4327-8939-476BB342B32C}">
      <dgm:prSet/>
      <dgm:spPr/>
      <dgm:t>
        <a:bodyPr/>
        <a:lstStyle/>
        <a:p>
          <a:endParaRPr lang="es-CO"/>
        </a:p>
      </dgm:t>
    </dgm:pt>
    <dgm:pt modelId="{2D127BD6-5F16-403B-A6F2-8C21C12EB264}">
      <dgm:prSet phldrT="[Texto]" custT="1"/>
      <dgm:spPr/>
      <dgm:t>
        <a:bodyPr/>
        <a:lstStyle/>
        <a:p>
          <a:r>
            <a:rPr lang="es-CO" sz="1600" b="1" i="0" u="none" dirty="0"/>
            <a:t>642 </a:t>
          </a:r>
          <a:r>
            <a:rPr lang="es-CO" sz="1600" b="0" i="0" u="none" dirty="0"/>
            <a:t>planes de reparación colectiva </a:t>
          </a:r>
          <a:r>
            <a:rPr lang="es-CO" sz="1600" b="1" i="0" u="none" dirty="0"/>
            <a:t>formulados</a:t>
          </a:r>
          <a:r>
            <a:rPr lang="es-CO" sz="1600" b="0" i="0" u="none" dirty="0"/>
            <a:t> y concertados con los sujetos.</a:t>
          </a:r>
          <a:endParaRPr lang="es-CO" sz="1600" dirty="0"/>
        </a:p>
      </dgm:t>
    </dgm:pt>
    <dgm:pt modelId="{03F47CD5-4644-4E4F-A852-6B003DA88B44}" type="parTrans" cxnId="{3CD488FD-5E7A-45BB-ABA0-72162CD7DA8B}">
      <dgm:prSet/>
      <dgm:spPr/>
      <dgm:t>
        <a:bodyPr/>
        <a:lstStyle/>
        <a:p>
          <a:endParaRPr lang="es-CO"/>
        </a:p>
      </dgm:t>
    </dgm:pt>
    <dgm:pt modelId="{6D207747-1BB4-4DBD-AEFD-1DEC0792A683}" type="sibTrans" cxnId="{3CD488FD-5E7A-45BB-ABA0-72162CD7DA8B}">
      <dgm:prSet/>
      <dgm:spPr/>
      <dgm:t>
        <a:bodyPr/>
        <a:lstStyle/>
        <a:p>
          <a:endParaRPr lang="es-CO"/>
        </a:p>
      </dgm:t>
    </dgm:pt>
    <dgm:pt modelId="{114F6E1E-0BAE-4578-A803-3577E0D511AE}">
      <dgm:prSet phldrT="[Texto]" custT="1"/>
      <dgm:spPr/>
      <dgm:t>
        <a:bodyPr/>
        <a:lstStyle/>
        <a:p>
          <a:r>
            <a:rPr lang="es-CO" sz="1600" b="1" dirty="0"/>
            <a:t>Bases</a:t>
          </a:r>
        </a:p>
      </dgm:t>
    </dgm:pt>
    <dgm:pt modelId="{B53D0FC6-A36F-4D4B-B647-DB7890BFE0BE}" type="parTrans" cxnId="{7265B34A-5FFB-4048-9562-08F072EF9563}">
      <dgm:prSet/>
      <dgm:spPr/>
      <dgm:t>
        <a:bodyPr/>
        <a:lstStyle/>
        <a:p>
          <a:endParaRPr lang="es-CO"/>
        </a:p>
      </dgm:t>
    </dgm:pt>
    <dgm:pt modelId="{F0B295EB-AD08-44F5-BD98-91C1E557AFFA}" type="sibTrans" cxnId="{7265B34A-5FFB-4048-9562-08F072EF9563}">
      <dgm:prSet/>
      <dgm:spPr/>
      <dgm:t>
        <a:bodyPr/>
        <a:lstStyle/>
        <a:p>
          <a:endParaRPr lang="es-CO"/>
        </a:p>
      </dgm:t>
    </dgm:pt>
    <dgm:pt modelId="{B9B7FCFD-2BD7-4DF3-B624-B8D6C17693C8}">
      <dgm:prSet phldrT="[Texto]" custT="1"/>
      <dgm:spPr/>
      <dgm:t>
        <a:bodyPr/>
        <a:lstStyle/>
        <a:p>
          <a:r>
            <a:rPr lang="es-CO" sz="1600" b="1" i="0" u="none" dirty="0"/>
            <a:t>Formulación, implementación y </a:t>
          </a:r>
          <a:r>
            <a:rPr lang="es-CO" sz="1600" b="1" i="0" u="none" dirty="0">
              <a:solidFill>
                <a:srgbClr val="FF0000"/>
              </a:solidFill>
            </a:rPr>
            <a:t>cierre</a:t>
          </a:r>
          <a:r>
            <a:rPr lang="es-CO" sz="1600" b="1" i="0" u="none" dirty="0"/>
            <a:t> de los PIRC</a:t>
          </a:r>
          <a:r>
            <a:rPr lang="es-CO" sz="1600" b="0" i="0" u="none" dirty="0"/>
            <a:t>, incluyendo la reparación simbólica y articulación de estos con los Planes de Acción para la Transformación Regional (PATR). </a:t>
          </a:r>
          <a:endParaRPr lang="es-CO" sz="1600" dirty="0"/>
        </a:p>
      </dgm:t>
    </dgm:pt>
    <dgm:pt modelId="{D8BAA287-82A5-4BA7-B61D-F43EBA80E42F}" type="parTrans" cxnId="{A66AE658-DA7D-45AB-81F7-0DBCCC98AC74}">
      <dgm:prSet/>
      <dgm:spPr/>
      <dgm:t>
        <a:bodyPr/>
        <a:lstStyle/>
        <a:p>
          <a:endParaRPr lang="es-CO"/>
        </a:p>
      </dgm:t>
    </dgm:pt>
    <dgm:pt modelId="{07BF65EF-706E-4623-9E67-4F132A54683E}" type="sibTrans" cxnId="{A66AE658-DA7D-45AB-81F7-0DBCCC98AC74}">
      <dgm:prSet/>
      <dgm:spPr/>
      <dgm:t>
        <a:bodyPr/>
        <a:lstStyle/>
        <a:p>
          <a:endParaRPr lang="es-CO"/>
        </a:p>
      </dgm:t>
    </dgm:pt>
    <dgm:pt modelId="{CC453FA6-326B-4403-A2DB-C12A537EC6B4}">
      <dgm:prSet phldrT="[Texto]" custT="1"/>
      <dgm:spPr/>
      <dgm:t>
        <a:bodyPr/>
        <a:lstStyle/>
        <a:p>
          <a:r>
            <a:rPr lang="es-CO" sz="1200" b="1" dirty="0"/>
            <a:t>Consulta Previa</a:t>
          </a:r>
        </a:p>
      </dgm:t>
    </dgm:pt>
    <dgm:pt modelId="{8D196B74-4225-4CB6-B883-9A273915B364}" type="parTrans" cxnId="{28B08188-6A5C-4AA4-B68B-560E74D871F2}">
      <dgm:prSet/>
      <dgm:spPr/>
      <dgm:t>
        <a:bodyPr/>
        <a:lstStyle/>
        <a:p>
          <a:endParaRPr lang="es-CO"/>
        </a:p>
      </dgm:t>
    </dgm:pt>
    <dgm:pt modelId="{356610D4-25FA-44C0-BA5A-9B526908F6BF}" type="sibTrans" cxnId="{28B08188-6A5C-4AA4-B68B-560E74D871F2}">
      <dgm:prSet/>
      <dgm:spPr/>
      <dgm:t>
        <a:bodyPr/>
        <a:lstStyle/>
        <a:p>
          <a:endParaRPr lang="es-CO"/>
        </a:p>
      </dgm:t>
    </dgm:pt>
    <dgm:pt modelId="{9D1B93AF-C884-439B-AA7B-0D418862283B}">
      <dgm:prSet phldrT="[Texto]" custT="1"/>
      <dgm:spPr/>
      <dgm:t>
        <a:bodyPr/>
        <a:lstStyle/>
        <a:p>
          <a:r>
            <a:rPr lang="es-CO" sz="1600" b="1" i="0" u="none" dirty="0"/>
            <a:t>300</a:t>
          </a:r>
          <a:r>
            <a:rPr lang="es-CO" sz="1600" b="0" i="0" u="none" dirty="0"/>
            <a:t> planes de reparación colectiva en </a:t>
          </a:r>
          <a:r>
            <a:rPr lang="es-CO" sz="1600" b="1" i="0" u="none" dirty="0"/>
            <a:t>implementación</a:t>
          </a:r>
          <a:r>
            <a:rPr lang="es-CO" sz="3600" b="0" i="0" u="none" dirty="0"/>
            <a:t>.</a:t>
          </a:r>
          <a:endParaRPr lang="es-CO" sz="1600" dirty="0"/>
        </a:p>
      </dgm:t>
    </dgm:pt>
    <dgm:pt modelId="{35048715-7FC5-4A99-AFEB-8E3027232BDE}" type="parTrans" cxnId="{14B74D0D-9852-452A-A22E-B9B579F9EBEE}">
      <dgm:prSet/>
      <dgm:spPr/>
      <dgm:t>
        <a:bodyPr/>
        <a:lstStyle/>
        <a:p>
          <a:endParaRPr lang="es-CO"/>
        </a:p>
      </dgm:t>
    </dgm:pt>
    <dgm:pt modelId="{0551235B-F730-44D4-B6DF-11F7AB5ECBCA}" type="sibTrans" cxnId="{14B74D0D-9852-452A-A22E-B9B579F9EBEE}">
      <dgm:prSet/>
      <dgm:spPr/>
      <dgm:t>
        <a:bodyPr/>
        <a:lstStyle/>
        <a:p>
          <a:endParaRPr lang="es-CO"/>
        </a:p>
      </dgm:t>
    </dgm:pt>
    <dgm:pt modelId="{1AFA4238-BD31-45F7-A74F-D74EDC11F61F}">
      <dgm:prSet custT="1"/>
      <dgm:spPr/>
      <dgm:t>
        <a:bodyPr/>
        <a:lstStyle/>
        <a:p>
          <a:r>
            <a:rPr lang="es-CO" sz="1600" b="1" i="0" u="none" dirty="0"/>
            <a:t>Formulación e implementación de los PIRC.</a:t>
          </a:r>
          <a:endParaRPr lang="es-CO" sz="1600" b="1" dirty="0"/>
        </a:p>
      </dgm:t>
    </dgm:pt>
    <dgm:pt modelId="{F138CF76-285B-48D7-B8E4-00232B2E3457}" type="parTrans" cxnId="{DED684F0-CFB0-4EBE-89CC-6C29A16A322E}">
      <dgm:prSet/>
      <dgm:spPr/>
      <dgm:t>
        <a:bodyPr/>
        <a:lstStyle/>
        <a:p>
          <a:endParaRPr lang="es-CO"/>
        </a:p>
      </dgm:t>
    </dgm:pt>
    <dgm:pt modelId="{78682336-5C23-4E24-BC80-1D256B437378}" type="sibTrans" cxnId="{DED684F0-CFB0-4EBE-89CC-6C29A16A322E}">
      <dgm:prSet/>
      <dgm:spPr/>
      <dgm:t>
        <a:bodyPr/>
        <a:lstStyle/>
        <a:p>
          <a:endParaRPr lang="es-CO"/>
        </a:p>
      </dgm:t>
    </dgm:pt>
    <dgm:pt modelId="{7E9A3ADB-1C4D-44D4-B350-963DBD3E0961}">
      <dgm:prSet custT="1"/>
      <dgm:spPr/>
      <dgm:t>
        <a:bodyPr/>
        <a:lstStyle/>
        <a:p>
          <a:r>
            <a:rPr lang="es-CO" sz="1200" b="1" i="0" u="none" dirty="0"/>
            <a:t>100% </a:t>
          </a:r>
          <a:r>
            <a:rPr lang="es-CO" sz="1200" b="0" i="0" u="none" dirty="0"/>
            <a:t>formulación y 100% de implementación de PIRC y Plan de Reubicación y Retorno para el pueblo indígena Nukak</a:t>
          </a:r>
          <a:endParaRPr lang="es-CO" sz="1200" dirty="0"/>
        </a:p>
      </dgm:t>
    </dgm:pt>
    <dgm:pt modelId="{56DAB42A-8F4A-46D8-B4DB-26E304EF7CCA}" type="parTrans" cxnId="{1B782F20-1508-4294-B630-CB525D8560D1}">
      <dgm:prSet/>
      <dgm:spPr/>
      <dgm:t>
        <a:bodyPr/>
        <a:lstStyle/>
        <a:p>
          <a:endParaRPr lang="es-CO"/>
        </a:p>
      </dgm:t>
    </dgm:pt>
    <dgm:pt modelId="{A1F93C5F-E784-4311-8955-705E71633410}" type="sibTrans" cxnId="{1B782F20-1508-4294-B630-CB525D8560D1}">
      <dgm:prSet/>
      <dgm:spPr/>
      <dgm:t>
        <a:bodyPr/>
        <a:lstStyle/>
        <a:p>
          <a:endParaRPr lang="es-CO"/>
        </a:p>
      </dgm:t>
    </dgm:pt>
    <dgm:pt modelId="{D2BA6B10-7F6C-4273-9407-A719545ACD9B}">
      <dgm:prSet custT="1"/>
      <dgm:spPr/>
      <dgm:t>
        <a:bodyPr/>
        <a:lstStyle/>
        <a:p>
          <a:r>
            <a:rPr lang="es-CO" sz="1200" b="1" i="0" u="none" dirty="0"/>
            <a:t>21</a:t>
          </a:r>
          <a:r>
            <a:rPr lang="es-CO" sz="1200" b="0" i="0" u="none" dirty="0"/>
            <a:t> Sujetos de reparación colectiva con PIRC implementados en la Amazonía colombiana</a:t>
          </a:r>
          <a:endParaRPr lang="es-CO" sz="1200" dirty="0"/>
        </a:p>
      </dgm:t>
    </dgm:pt>
    <dgm:pt modelId="{0E73D65B-1B5D-48A5-9F4C-4C1889224844}" type="parTrans" cxnId="{1621662D-AE7E-4F13-BFEC-EAE2FF8493B5}">
      <dgm:prSet/>
      <dgm:spPr/>
      <dgm:t>
        <a:bodyPr/>
        <a:lstStyle/>
        <a:p>
          <a:endParaRPr lang="es-CO"/>
        </a:p>
      </dgm:t>
    </dgm:pt>
    <dgm:pt modelId="{25599D39-C480-45BF-849E-67F45D7A096D}" type="sibTrans" cxnId="{1621662D-AE7E-4F13-BFEC-EAE2FF8493B5}">
      <dgm:prSet/>
      <dgm:spPr/>
      <dgm:t>
        <a:bodyPr/>
        <a:lstStyle/>
        <a:p>
          <a:endParaRPr lang="es-CO"/>
        </a:p>
      </dgm:t>
    </dgm:pt>
    <dgm:pt modelId="{D8062384-696F-4343-B5EF-930961B3B520}">
      <dgm:prSet custT="1"/>
      <dgm:spPr/>
      <dgm:t>
        <a:bodyPr/>
        <a:lstStyle/>
        <a:p>
          <a:r>
            <a:rPr lang="es-CO" sz="1200" b="1" i="0" u="none" dirty="0"/>
            <a:t>30</a:t>
          </a:r>
          <a:r>
            <a:rPr lang="es-CO" sz="1200" b="0" i="0" u="none" dirty="0"/>
            <a:t> Sujetos de reparación colectiva con PIRC protocolizados en la Amazonía colombiana</a:t>
          </a:r>
          <a:endParaRPr lang="es-CO" sz="1200" dirty="0"/>
        </a:p>
      </dgm:t>
    </dgm:pt>
    <dgm:pt modelId="{D55EB94E-E7FE-467F-A76B-8C6F96DF3677}" type="parTrans" cxnId="{D8DDB731-9875-4BCF-85FA-AA1D037EAC6C}">
      <dgm:prSet/>
      <dgm:spPr/>
      <dgm:t>
        <a:bodyPr/>
        <a:lstStyle/>
        <a:p>
          <a:endParaRPr lang="es-CO"/>
        </a:p>
      </dgm:t>
    </dgm:pt>
    <dgm:pt modelId="{5EE01FF4-FB43-4BB6-AB5E-78783CC32E12}" type="sibTrans" cxnId="{D8DDB731-9875-4BCF-85FA-AA1D037EAC6C}">
      <dgm:prSet/>
      <dgm:spPr/>
      <dgm:t>
        <a:bodyPr/>
        <a:lstStyle/>
        <a:p>
          <a:endParaRPr lang="es-CO"/>
        </a:p>
      </dgm:t>
    </dgm:pt>
    <dgm:pt modelId="{35795FB6-7F5C-4892-BDB3-DAB537C71967}">
      <dgm:prSet custT="1"/>
      <dgm:spPr/>
      <dgm:t>
        <a:bodyPr/>
        <a:lstStyle/>
        <a:p>
          <a:r>
            <a:rPr lang="es-CO" sz="1200" b="1" i="0" u="none" dirty="0"/>
            <a:t>249</a:t>
          </a:r>
          <a:r>
            <a:rPr lang="es-CO" sz="1200" b="0" i="0" u="none" dirty="0"/>
            <a:t> sujetos de reparación colectiva de pueblos indígenas víctimas del conflicto armado con PIRC protocolizados.</a:t>
          </a:r>
          <a:endParaRPr lang="es-CO" sz="1200" dirty="0"/>
        </a:p>
      </dgm:t>
    </dgm:pt>
    <dgm:pt modelId="{98D90E25-C1A9-493A-B969-8B1951B5538C}" type="parTrans" cxnId="{8B3C5223-8DFA-4919-AE13-1F4DF9D8E94C}">
      <dgm:prSet/>
      <dgm:spPr/>
      <dgm:t>
        <a:bodyPr/>
        <a:lstStyle/>
        <a:p>
          <a:endParaRPr lang="es-CO"/>
        </a:p>
      </dgm:t>
    </dgm:pt>
    <dgm:pt modelId="{8CA82E1F-F22C-4F3B-B4E2-31A2C5F5CB67}" type="sibTrans" cxnId="{8B3C5223-8DFA-4919-AE13-1F4DF9D8E94C}">
      <dgm:prSet/>
      <dgm:spPr/>
      <dgm:t>
        <a:bodyPr/>
        <a:lstStyle/>
        <a:p>
          <a:endParaRPr lang="es-CO"/>
        </a:p>
      </dgm:t>
    </dgm:pt>
    <dgm:pt modelId="{C35E0814-DFC5-44D0-9754-4F9FF655EB78}">
      <dgm:prSet custT="1"/>
      <dgm:spPr/>
      <dgm:t>
        <a:bodyPr/>
        <a:lstStyle/>
        <a:p>
          <a:r>
            <a:rPr lang="es-CO" sz="1200" b="1" i="0" u="none" dirty="0"/>
            <a:t>31</a:t>
          </a:r>
          <a:r>
            <a:rPr lang="es-CO" sz="1200" b="0" i="0" u="none" dirty="0"/>
            <a:t> sujetos de reparación colectiva de pueblos indígenas víctimas del conflicto armado con PIRC  implementados</a:t>
          </a:r>
          <a:endParaRPr lang="es-CO" sz="1200" dirty="0"/>
        </a:p>
      </dgm:t>
    </dgm:pt>
    <dgm:pt modelId="{8C67EB15-6D19-4F21-9971-8626F0415C37}" type="parTrans" cxnId="{A496D624-52E5-49C7-B899-5D7A2577E753}">
      <dgm:prSet/>
      <dgm:spPr/>
      <dgm:t>
        <a:bodyPr/>
        <a:lstStyle/>
        <a:p>
          <a:endParaRPr lang="es-CO"/>
        </a:p>
      </dgm:t>
    </dgm:pt>
    <dgm:pt modelId="{9DC906DF-606A-4BDB-AE66-7A37015E18C0}" type="sibTrans" cxnId="{A496D624-52E5-49C7-B899-5D7A2577E753}">
      <dgm:prSet/>
      <dgm:spPr/>
      <dgm:t>
        <a:bodyPr/>
        <a:lstStyle/>
        <a:p>
          <a:endParaRPr lang="es-CO"/>
        </a:p>
      </dgm:t>
    </dgm:pt>
    <dgm:pt modelId="{2175E44C-D214-4D15-B95E-1B3D6511266A}">
      <dgm:prSet custT="1"/>
      <dgm:spPr/>
      <dgm:t>
        <a:bodyPr/>
        <a:lstStyle/>
        <a:p>
          <a:r>
            <a:rPr lang="es-CO" sz="1200" b="1" i="0" u="none" dirty="0"/>
            <a:t>100%</a:t>
          </a:r>
          <a:r>
            <a:rPr lang="es-CO" sz="1200" b="0" i="0" u="none" dirty="0"/>
            <a:t> de avance en la medida de lotes en propiedad para las casas culturales.</a:t>
          </a:r>
          <a:endParaRPr lang="es-CO" sz="1200" dirty="0"/>
        </a:p>
      </dgm:t>
    </dgm:pt>
    <dgm:pt modelId="{B74CEE4F-2D83-4AA7-8767-47D8B961C691}" type="parTrans" cxnId="{75E4D6D9-EB9F-4E93-BF5D-2C6311430F0F}">
      <dgm:prSet/>
      <dgm:spPr/>
      <dgm:t>
        <a:bodyPr/>
        <a:lstStyle/>
        <a:p>
          <a:endParaRPr lang="es-CO"/>
        </a:p>
      </dgm:t>
    </dgm:pt>
    <dgm:pt modelId="{173CAE1D-96B2-42B2-A8D0-22C5D257D664}" type="sibTrans" cxnId="{75E4D6D9-EB9F-4E93-BF5D-2C6311430F0F}">
      <dgm:prSet/>
      <dgm:spPr/>
      <dgm:t>
        <a:bodyPr/>
        <a:lstStyle/>
        <a:p>
          <a:endParaRPr lang="es-CO"/>
        </a:p>
      </dgm:t>
    </dgm:pt>
    <dgm:pt modelId="{A24B6C34-4F1F-4711-9819-97CDB4B4BA9F}">
      <dgm:prSet custT="1"/>
      <dgm:spPr/>
      <dgm:t>
        <a:bodyPr/>
        <a:lstStyle/>
        <a:p>
          <a:r>
            <a:rPr lang="es-CO" sz="1200" b="1" i="0" u="none" dirty="0"/>
            <a:t>100%</a:t>
          </a:r>
          <a:r>
            <a:rPr lang="es-CO" sz="1200" b="0" i="0" u="none" dirty="0"/>
            <a:t> de avance en la implementación de las acciones en el marco del PIRC. </a:t>
          </a:r>
          <a:endParaRPr lang="es-CO" sz="1200" dirty="0"/>
        </a:p>
      </dgm:t>
    </dgm:pt>
    <dgm:pt modelId="{51190EC9-E9C2-499A-B388-D74127E7CD2F}" type="parTrans" cxnId="{98E93377-F8C2-4130-9E63-56117789F921}">
      <dgm:prSet/>
      <dgm:spPr/>
      <dgm:t>
        <a:bodyPr/>
        <a:lstStyle/>
        <a:p>
          <a:endParaRPr lang="es-CO"/>
        </a:p>
      </dgm:t>
    </dgm:pt>
    <dgm:pt modelId="{A110C607-A7CF-4892-8051-4544F67F6DE2}" type="sibTrans" cxnId="{98E93377-F8C2-4130-9E63-56117789F921}">
      <dgm:prSet/>
      <dgm:spPr/>
      <dgm:t>
        <a:bodyPr/>
        <a:lstStyle/>
        <a:p>
          <a:endParaRPr lang="es-CO"/>
        </a:p>
      </dgm:t>
    </dgm:pt>
    <dgm:pt modelId="{54E80705-7D47-4B59-B0F9-B4EE8FD9A8D1}">
      <dgm:prSet custT="1"/>
      <dgm:spPr/>
      <dgm:t>
        <a:bodyPr/>
        <a:lstStyle/>
        <a:p>
          <a:r>
            <a:rPr lang="es-CO" sz="1200" b="1" i="0" u="none" dirty="0"/>
            <a:t>189</a:t>
          </a:r>
          <a:r>
            <a:rPr lang="es-CO" sz="1200" b="0" i="0" u="none" dirty="0"/>
            <a:t> de sujetos de reparación colectiva de comunidades negras, afrocolombianas, raizales y palenqueras víctimas del conflicto armado con PIRC protocolizados.</a:t>
          </a:r>
          <a:endParaRPr lang="es-CO" sz="1200" dirty="0"/>
        </a:p>
      </dgm:t>
    </dgm:pt>
    <dgm:pt modelId="{69EF87D2-FD35-4831-BA11-BD7147692913}" type="parTrans" cxnId="{05020A27-EFBA-4E98-9C4C-152FB9B0F45A}">
      <dgm:prSet/>
      <dgm:spPr/>
      <dgm:t>
        <a:bodyPr/>
        <a:lstStyle/>
        <a:p>
          <a:endParaRPr lang="es-CO"/>
        </a:p>
      </dgm:t>
    </dgm:pt>
    <dgm:pt modelId="{CE918336-8A7D-4D1A-A51F-8CAA8566CB45}" type="sibTrans" cxnId="{05020A27-EFBA-4E98-9C4C-152FB9B0F45A}">
      <dgm:prSet/>
      <dgm:spPr/>
      <dgm:t>
        <a:bodyPr/>
        <a:lstStyle/>
        <a:p>
          <a:endParaRPr lang="es-CO"/>
        </a:p>
      </dgm:t>
    </dgm:pt>
    <dgm:pt modelId="{9D4DF21D-6094-4E4F-8BBE-F554B63513A6}">
      <dgm:prSet custT="1"/>
      <dgm:spPr/>
      <dgm:t>
        <a:bodyPr/>
        <a:lstStyle/>
        <a:p>
          <a:r>
            <a:rPr lang="es-CO" sz="1200" b="1" i="0" u="none" dirty="0"/>
            <a:t>40</a:t>
          </a:r>
          <a:r>
            <a:rPr lang="es-CO" sz="1200" b="0" i="0" u="none" dirty="0"/>
            <a:t> sujetos de reparación colectiva de comunidades negras, afrocolombianas, raizales y palenqueras  del conflicto armado con PIRC indemnizados.</a:t>
          </a:r>
          <a:endParaRPr lang="es-CO" sz="1200" dirty="0"/>
        </a:p>
      </dgm:t>
    </dgm:pt>
    <dgm:pt modelId="{1E4FD62D-3A39-407E-8C31-9A448C998804}" type="parTrans" cxnId="{FDF49259-6F3F-4522-8386-9549E4F9B920}">
      <dgm:prSet/>
      <dgm:spPr/>
      <dgm:t>
        <a:bodyPr/>
        <a:lstStyle/>
        <a:p>
          <a:endParaRPr lang="es-CO"/>
        </a:p>
      </dgm:t>
    </dgm:pt>
    <dgm:pt modelId="{B02BA662-08B5-4543-8BBC-FD344DEDC4F9}" type="sibTrans" cxnId="{FDF49259-6F3F-4522-8386-9549E4F9B920}">
      <dgm:prSet/>
      <dgm:spPr/>
      <dgm:t>
        <a:bodyPr/>
        <a:lstStyle/>
        <a:p>
          <a:endParaRPr lang="es-CO"/>
        </a:p>
      </dgm:t>
    </dgm:pt>
    <dgm:pt modelId="{F2A2881D-22E0-464F-97E3-59D5459BB70E}">
      <dgm:prSet custT="1"/>
      <dgm:spPr/>
      <dgm:t>
        <a:bodyPr/>
        <a:lstStyle/>
        <a:p>
          <a:r>
            <a:rPr lang="es-CO" sz="1200" b="1" i="0" u="none" dirty="0"/>
            <a:t>29</a:t>
          </a:r>
          <a:r>
            <a:rPr lang="es-CO" sz="1200" b="0" i="0" u="none" dirty="0"/>
            <a:t> sujetos de reparación colectiva de comunidades negras, afrocolombianas, raizales y palenqueras víctimas del conflicto armado con PIRC  implementados</a:t>
          </a:r>
          <a:endParaRPr lang="es-CO" sz="1200" dirty="0"/>
        </a:p>
      </dgm:t>
    </dgm:pt>
    <dgm:pt modelId="{C2EE4032-0981-48F8-BC38-54D5DE1FEFA0}" type="parTrans" cxnId="{B968F460-DFB1-4724-A78E-BF2DFB1F25DB}">
      <dgm:prSet/>
      <dgm:spPr/>
      <dgm:t>
        <a:bodyPr/>
        <a:lstStyle/>
        <a:p>
          <a:endParaRPr lang="es-CO"/>
        </a:p>
      </dgm:t>
    </dgm:pt>
    <dgm:pt modelId="{CE5D9D24-E942-46D4-BAE1-C9B8F00C2E77}" type="sibTrans" cxnId="{B968F460-DFB1-4724-A78E-BF2DFB1F25DB}">
      <dgm:prSet/>
      <dgm:spPr/>
      <dgm:t>
        <a:bodyPr/>
        <a:lstStyle/>
        <a:p>
          <a:endParaRPr lang="es-CO"/>
        </a:p>
      </dgm:t>
    </dgm:pt>
    <dgm:pt modelId="{8E7251A6-A503-4202-B9C4-401CE812D124}" type="pres">
      <dgm:prSet presAssocID="{216143AA-20D0-4296-9554-B8D41EDD2AEB}" presName="linearFlow" presStyleCnt="0">
        <dgm:presLayoutVars>
          <dgm:dir/>
          <dgm:animLvl val="lvl"/>
          <dgm:resizeHandles val="exact"/>
        </dgm:presLayoutVars>
      </dgm:prSet>
      <dgm:spPr/>
    </dgm:pt>
    <dgm:pt modelId="{E43B1847-5913-4930-B9CF-A8F60A52790E}" type="pres">
      <dgm:prSet presAssocID="{48857A64-F3A3-43BF-88D1-5C5872752ABC}" presName="composite" presStyleCnt="0"/>
      <dgm:spPr/>
    </dgm:pt>
    <dgm:pt modelId="{EDC920CC-23AA-42FC-B4BA-0CC9AAD6D7C4}" type="pres">
      <dgm:prSet presAssocID="{48857A64-F3A3-43BF-88D1-5C5872752ABC}" presName="parentText" presStyleLbl="alignNode1" presStyleIdx="0" presStyleCnt="3" custScaleX="129675">
        <dgm:presLayoutVars>
          <dgm:chMax val="1"/>
          <dgm:bulletEnabled val="1"/>
        </dgm:presLayoutVars>
      </dgm:prSet>
      <dgm:spPr/>
    </dgm:pt>
    <dgm:pt modelId="{20695BA5-9A1B-4BA3-9513-100452D578C0}" type="pres">
      <dgm:prSet presAssocID="{48857A64-F3A3-43BF-88D1-5C5872752ABC}" presName="descendantText" presStyleLbl="alignAcc1" presStyleIdx="0" presStyleCnt="3" custScaleX="91600" custScaleY="100000" custLinFactNeighborX="-741" custLinFactNeighborY="6375">
        <dgm:presLayoutVars>
          <dgm:bulletEnabled val="1"/>
        </dgm:presLayoutVars>
      </dgm:prSet>
      <dgm:spPr/>
    </dgm:pt>
    <dgm:pt modelId="{C025B691-62E5-4DF0-8CCC-7182B2B6B316}" type="pres">
      <dgm:prSet presAssocID="{19EBDFF6-68C2-497C-B50A-DF44BC3E5C51}" presName="sp" presStyleCnt="0"/>
      <dgm:spPr/>
    </dgm:pt>
    <dgm:pt modelId="{815ADF9E-75AA-481F-B01A-1F03166C238F}" type="pres">
      <dgm:prSet presAssocID="{114F6E1E-0BAE-4578-A803-3577E0D511AE}" presName="composite" presStyleCnt="0"/>
      <dgm:spPr/>
    </dgm:pt>
    <dgm:pt modelId="{866ABE93-3261-4E0A-8A45-FEF0E2976850}" type="pres">
      <dgm:prSet presAssocID="{114F6E1E-0BAE-4578-A803-3577E0D511AE}" presName="parentText" presStyleLbl="alignNode1" presStyleIdx="1" presStyleCnt="3" custScaleX="134742" custLinFactNeighborX="1011" custLinFactNeighborY="-2797">
        <dgm:presLayoutVars>
          <dgm:chMax val="1"/>
          <dgm:bulletEnabled val="1"/>
        </dgm:presLayoutVars>
      </dgm:prSet>
      <dgm:spPr/>
    </dgm:pt>
    <dgm:pt modelId="{6FF06796-D84D-442B-AF41-D11BCA1D474A}" type="pres">
      <dgm:prSet presAssocID="{114F6E1E-0BAE-4578-A803-3577E0D511AE}" presName="descendantText" presStyleLbl="alignAcc1" presStyleIdx="1" presStyleCnt="3" custScaleX="91189" custLinFactNeighborX="-736" custLinFactNeighborY="-3286">
        <dgm:presLayoutVars>
          <dgm:bulletEnabled val="1"/>
        </dgm:presLayoutVars>
      </dgm:prSet>
      <dgm:spPr/>
    </dgm:pt>
    <dgm:pt modelId="{8F2BEACC-0FB0-4D96-9988-D8A89B800BE7}" type="pres">
      <dgm:prSet presAssocID="{F0B295EB-AD08-44F5-BD98-91C1E557AFFA}" presName="sp" presStyleCnt="0"/>
      <dgm:spPr/>
    </dgm:pt>
    <dgm:pt modelId="{15D901F2-FED4-4356-9558-BDB6FB440282}" type="pres">
      <dgm:prSet presAssocID="{CC453FA6-326B-4403-A2DB-C12A537EC6B4}" presName="composite" presStyleCnt="0"/>
      <dgm:spPr/>
    </dgm:pt>
    <dgm:pt modelId="{181CD808-B0DA-469E-9D23-2D974F9343FD}" type="pres">
      <dgm:prSet presAssocID="{CC453FA6-326B-4403-A2DB-C12A537EC6B4}" presName="parentText" presStyleLbl="alignNode1" presStyleIdx="2" presStyleCnt="3" custScaleX="131584" custLinFactNeighborX="5327" custLinFactNeighborY="-22376">
        <dgm:presLayoutVars>
          <dgm:chMax val="1"/>
          <dgm:bulletEnabled val="1"/>
        </dgm:presLayoutVars>
      </dgm:prSet>
      <dgm:spPr/>
    </dgm:pt>
    <dgm:pt modelId="{F89E6AC3-1FD6-4626-962C-49A9FA7391E8}" type="pres">
      <dgm:prSet presAssocID="{CC453FA6-326B-4403-A2DB-C12A537EC6B4}" presName="descendantText" presStyleLbl="alignAcc1" presStyleIdx="2" presStyleCnt="3" custScaleX="93577" custScaleY="287952" custLinFactNeighborX="247" custLinFactNeighborY="-8925">
        <dgm:presLayoutVars>
          <dgm:bulletEnabled val="1"/>
        </dgm:presLayoutVars>
      </dgm:prSet>
      <dgm:spPr/>
    </dgm:pt>
  </dgm:ptLst>
  <dgm:cxnLst>
    <dgm:cxn modelId="{14B74D0D-9852-452A-A22E-B9B579F9EBEE}" srcId="{48857A64-F3A3-43BF-88D1-5C5872752ABC}" destId="{9D1B93AF-C884-439B-AA7B-0D418862283B}" srcOrd="1" destOrd="0" parTransId="{35048715-7FC5-4A99-AFEB-8E3027232BDE}" sibTransId="{0551235B-F730-44D4-B6DF-11F7AB5ECBCA}"/>
    <dgm:cxn modelId="{E9DDF114-D3F5-4ADA-936C-3715F189466B}" type="presOf" srcId="{9D1B93AF-C884-439B-AA7B-0D418862283B}" destId="{20695BA5-9A1B-4BA3-9513-100452D578C0}" srcOrd="0" destOrd="1" presId="urn:microsoft.com/office/officeart/2005/8/layout/chevron2"/>
    <dgm:cxn modelId="{1B782F20-1508-4294-B630-CB525D8560D1}" srcId="{CC453FA6-326B-4403-A2DB-C12A537EC6B4}" destId="{7E9A3ADB-1C4D-44D4-B350-963DBD3E0961}" srcOrd="0" destOrd="0" parTransId="{56DAB42A-8F4A-46D8-B4DB-26E304EF7CCA}" sibTransId="{A1F93C5F-E784-4311-8955-705E71633410}"/>
    <dgm:cxn modelId="{8B3C5223-8DFA-4919-AE13-1F4DF9D8E94C}" srcId="{CC453FA6-326B-4403-A2DB-C12A537EC6B4}" destId="{35795FB6-7F5C-4892-BDB3-DAB537C71967}" srcOrd="3" destOrd="0" parTransId="{98D90E25-C1A9-493A-B969-8B1951B5538C}" sibTransId="{8CA82E1F-F22C-4F3B-B4E2-31A2C5F5CB67}"/>
    <dgm:cxn modelId="{A496D624-52E5-49C7-B899-5D7A2577E753}" srcId="{CC453FA6-326B-4403-A2DB-C12A537EC6B4}" destId="{C35E0814-DFC5-44D0-9754-4F9FF655EB78}" srcOrd="4" destOrd="0" parTransId="{8C67EB15-6D19-4F21-9971-8626F0415C37}" sibTransId="{9DC906DF-606A-4BDB-AE66-7A37015E18C0}"/>
    <dgm:cxn modelId="{05020A27-EFBA-4E98-9C4C-152FB9B0F45A}" srcId="{CC453FA6-326B-4403-A2DB-C12A537EC6B4}" destId="{54E80705-7D47-4B59-B0F9-B4EE8FD9A8D1}" srcOrd="7" destOrd="0" parTransId="{69EF87D2-FD35-4831-BA11-BD7147692913}" sibTransId="{CE918336-8A7D-4D1A-A51F-8CAA8566CB45}"/>
    <dgm:cxn modelId="{1621662D-AE7E-4F13-BFEC-EAE2FF8493B5}" srcId="{CC453FA6-326B-4403-A2DB-C12A537EC6B4}" destId="{D2BA6B10-7F6C-4273-9407-A719545ACD9B}" srcOrd="1" destOrd="0" parTransId="{0E73D65B-1B5D-48A5-9F4C-4C1889224844}" sibTransId="{25599D39-C480-45BF-849E-67F45D7A096D}"/>
    <dgm:cxn modelId="{D8DDB731-9875-4BCF-85FA-AA1D037EAC6C}" srcId="{CC453FA6-326B-4403-A2DB-C12A537EC6B4}" destId="{D8062384-696F-4343-B5EF-930961B3B520}" srcOrd="2" destOrd="0" parTransId="{D55EB94E-E7FE-467F-A76B-8C6F96DF3677}" sibTransId="{5EE01FF4-FB43-4BB6-AB5E-78783CC32E12}"/>
    <dgm:cxn modelId="{CAEAC83C-FFB2-4F49-8AD6-1688AC5F7DD9}" type="presOf" srcId="{2175E44C-D214-4D15-B95E-1B3D6511266A}" destId="{F89E6AC3-1FD6-4626-962C-49A9FA7391E8}" srcOrd="0" destOrd="5" presId="urn:microsoft.com/office/officeart/2005/8/layout/chevron2"/>
    <dgm:cxn modelId="{B968F460-DFB1-4724-A78E-BF2DFB1F25DB}" srcId="{CC453FA6-326B-4403-A2DB-C12A537EC6B4}" destId="{F2A2881D-22E0-464F-97E3-59D5459BB70E}" srcOrd="9" destOrd="0" parTransId="{C2EE4032-0981-48F8-BC38-54D5DE1FEFA0}" sibTransId="{CE5D9D24-E942-46D4-BAE1-C9B8F00C2E77}"/>
    <dgm:cxn modelId="{8C706E69-010D-419F-A476-78EB834D04E6}" type="presOf" srcId="{D8062384-696F-4343-B5EF-930961B3B520}" destId="{F89E6AC3-1FD6-4626-962C-49A9FA7391E8}" srcOrd="0" destOrd="2" presId="urn:microsoft.com/office/officeart/2005/8/layout/chevron2"/>
    <dgm:cxn modelId="{BD58B569-A329-4E76-A564-0D3BFF4455C5}" type="presOf" srcId="{B9B7FCFD-2BD7-4DF3-B624-B8D6C17693C8}" destId="{6FF06796-D84D-442B-AF41-D11BCA1D474A}" srcOrd="0" destOrd="0" presId="urn:microsoft.com/office/officeart/2005/8/layout/chevron2"/>
    <dgm:cxn modelId="{7265B34A-5FFB-4048-9562-08F072EF9563}" srcId="{216143AA-20D0-4296-9554-B8D41EDD2AEB}" destId="{114F6E1E-0BAE-4578-A803-3577E0D511AE}" srcOrd="1" destOrd="0" parTransId="{B53D0FC6-A36F-4D4B-B647-DB7890BFE0BE}" sibTransId="{F0B295EB-AD08-44F5-BD98-91C1E557AFFA}"/>
    <dgm:cxn modelId="{5922C674-A30A-44A7-83E4-EFDEAD44BAE4}" type="presOf" srcId="{9D4DF21D-6094-4E4F-8BBE-F554B63513A6}" destId="{F89E6AC3-1FD6-4626-962C-49A9FA7391E8}" srcOrd="0" destOrd="8" presId="urn:microsoft.com/office/officeart/2005/8/layout/chevron2"/>
    <dgm:cxn modelId="{98E93377-F8C2-4130-9E63-56117789F921}" srcId="{CC453FA6-326B-4403-A2DB-C12A537EC6B4}" destId="{A24B6C34-4F1F-4711-9819-97CDB4B4BA9F}" srcOrd="6" destOrd="0" parTransId="{51190EC9-E9C2-499A-B388-D74127E7CD2F}" sibTransId="{A110C607-A7CF-4892-8051-4544F67F6DE2}"/>
    <dgm:cxn modelId="{A66AE658-DA7D-45AB-81F7-0DBCCC98AC74}" srcId="{114F6E1E-0BAE-4578-A803-3577E0D511AE}" destId="{B9B7FCFD-2BD7-4DF3-B624-B8D6C17693C8}" srcOrd="0" destOrd="0" parTransId="{D8BAA287-82A5-4BA7-B61D-F43EBA80E42F}" sibTransId="{07BF65EF-706E-4623-9E67-4F132A54683E}"/>
    <dgm:cxn modelId="{FDF49259-6F3F-4522-8386-9549E4F9B920}" srcId="{CC453FA6-326B-4403-A2DB-C12A537EC6B4}" destId="{9D4DF21D-6094-4E4F-8BBE-F554B63513A6}" srcOrd="8" destOrd="0" parTransId="{1E4FD62D-3A39-407E-8C31-9A448C998804}" sibTransId="{B02BA662-08B5-4543-8BBC-FD344DEDC4F9}"/>
    <dgm:cxn modelId="{B51E7D7B-50E9-4583-8A0C-A592C46B5193}" type="presOf" srcId="{114F6E1E-0BAE-4578-A803-3577E0D511AE}" destId="{866ABE93-3261-4E0A-8A45-FEF0E2976850}" srcOrd="0" destOrd="0" presId="urn:microsoft.com/office/officeart/2005/8/layout/chevron2"/>
    <dgm:cxn modelId="{28B08188-6A5C-4AA4-B68B-560E74D871F2}" srcId="{216143AA-20D0-4296-9554-B8D41EDD2AEB}" destId="{CC453FA6-326B-4403-A2DB-C12A537EC6B4}" srcOrd="2" destOrd="0" parTransId="{8D196B74-4225-4CB6-B883-9A273915B364}" sibTransId="{356610D4-25FA-44C0-BA5A-9B526908F6BF}"/>
    <dgm:cxn modelId="{845CDF9F-AAF6-4854-8769-25587A05DBEB}" type="presOf" srcId="{48857A64-F3A3-43BF-88D1-5C5872752ABC}" destId="{EDC920CC-23AA-42FC-B4BA-0CC9AAD6D7C4}" srcOrd="0" destOrd="0" presId="urn:microsoft.com/office/officeart/2005/8/layout/chevron2"/>
    <dgm:cxn modelId="{FE166CA4-FD3F-4C86-8B7E-07BB6A02CA65}" type="presOf" srcId="{7E9A3ADB-1C4D-44D4-B350-963DBD3E0961}" destId="{F89E6AC3-1FD6-4626-962C-49A9FA7391E8}" srcOrd="0" destOrd="0" presId="urn:microsoft.com/office/officeart/2005/8/layout/chevron2"/>
    <dgm:cxn modelId="{E0AC49AA-6230-4BE7-9EFB-351B0C147BA6}" type="presOf" srcId="{D2BA6B10-7F6C-4273-9407-A719545ACD9B}" destId="{F89E6AC3-1FD6-4626-962C-49A9FA7391E8}" srcOrd="0" destOrd="1" presId="urn:microsoft.com/office/officeart/2005/8/layout/chevron2"/>
    <dgm:cxn modelId="{1E903AB1-5998-446F-8889-500F13E60F8E}" type="presOf" srcId="{54E80705-7D47-4B59-B0F9-B4EE8FD9A8D1}" destId="{F89E6AC3-1FD6-4626-962C-49A9FA7391E8}" srcOrd="0" destOrd="7" presId="urn:microsoft.com/office/officeart/2005/8/layout/chevron2"/>
    <dgm:cxn modelId="{2182AFB1-BFBC-4327-8939-476BB342B32C}" srcId="{216143AA-20D0-4296-9554-B8D41EDD2AEB}" destId="{48857A64-F3A3-43BF-88D1-5C5872752ABC}" srcOrd="0" destOrd="0" parTransId="{7F5116B8-0DB5-4B74-A999-D47004BB1F2B}" sibTransId="{19EBDFF6-68C2-497C-B50A-DF44BC3E5C51}"/>
    <dgm:cxn modelId="{2D1EECB4-2F07-440C-B147-B9E751EFE949}" type="presOf" srcId="{F2A2881D-22E0-464F-97E3-59D5459BB70E}" destId="{F89E6AC3-1FD6-4626-962C-49A9FA7391E8}" srcOrd="0" destOrd="9" presId="urn:microsoft.com/office/officeart/2005/8/layout/chevron2"/>
    <dgm:cxn modelId="{888531C9-8706-4343-9B58-1ED6F95614C2}" type="presOf" srcId="{1AFA4238-BD31-45F7-A74F-D74EDC11F61F}" destId="{6FF06796-D84D-442B-AF41-D11BCA1D474A}" srcOrd="0" destOrd="1" presId="urn:microsoft.com/office/officeart/2005/8/layout/chevron2"/>
    <dgm:cxn modelId="{F347B0D2-F84A-4C1A-B1FB-A2E5184AA70B}" type="presOf" srcId="{35795FB6-7F5C-4892-BDB3-DAB537C71967}" destId="{F89E6AC3-1FD6-4626-962C-49A9FA7391E8}" srcOrd="0" destOrd="3" presId="urn:microsoft.com/office/officeart/2005/8/layout/chevron2"/>
    <dgm:cxn modelId="{66264CD3-5435-4EB2-837E-749D4CB5A6AB}" type="presOf" srcId="{A24B6C34-4F1F-4711-9819-97CDB4B4BA9F}" destId="{F89E6AC3-1FD6-4626-962C-49A9FA7391E8}" srcOrd="0" destOrd="6" presId="urn:microsoft.com/office/officeart/2005/8/layout/chevron2"/>
    <dgm:cxn modelId="{75E4D6D9-EB9F-4E93-BF5D-2C6311430F0F}" srcId="{CC453FA6-326B-4403-A2DB-C12A537EC6B4}" destId="{2175E44C-D214-4D15-B95E-1B3D6511266A}" srcOrd="5" destOrd="0" parTransId="{B74CEE4F-2D83-4AA7-8767-47D8B961C691}" sibTransId="{173CAE1D-96B2-42B2-A8D0-22C5D257D664}"/>
    <dgm:cxn modelId="{8260CAE5-8D1C-4DAA-9254-034483515E95}" type="presOf" srcId="{CC453FA6-326B-4403-A2DB-C12A537EC6B4}" destId="{181CD808-B0DA-469E-9D23-2D974F9343FD}" srcOrd="0" destOrd="0" presId="urn:microsoft.com/office/officeart/2005/8/layout/chevron2"/>
    <dgm:cxn modelId="{48D9A5E9-26C6-4BB2-88E3-B75BE8318F6A}" type="presOf" srcId="{2D127BD6-5F16-403B-A6F2-8C21C12EB264}" destId="{20695BA5-9A1B-4BA3-9513-100452D578C0}" srcOrd="0" destOrd="0" presId="urn:microsoft.com/office/officeart/2005/8/layout/chevron2"/>
    <dgm:cxn modelId="{E97026EA-8291-4801-918B-7E19D0EFC7FC}" type="presOf" srcId="{C35E0814-DFC5-44D0-9754-4F9FF655EB78}" destId="{F89E6AC3-1FD6-4626-962C-49A9FA7391E8}" srcOrd="0" destOrd="4" presId="urn:microsoft.com/office/officeart/2005/8/layout/chevron2"/>
    <dgm:cxn modelId="{EE0C0BF0-2FBF-4D63-8C52-0203A3D78825}" type="presOf" srcId="{216143AA-20D0-4296-9554-B8D41EDD2AEB}" destId="{8E7251A6-A503-4202-B9C4-401CE812D124}" srcOrd="0" destOrd="0" presId="urn:microsoft.com/office/officeart/2005/8/layout/chevron2"/>
    <dgm:cxn modelId="{DED684F0-CFB0-4EBE-89CC-6C29A16A322E}" srcId="{114F6E1E-0BAE-4578-A803-3577E0D511AE}" destId="{1AFA4238-BD31-45F7-A74F-D74EDC11F61F}" srcOrd="1" destOrd="0" parTransId="{F138CF76-285B-48D7-B8E4-00232B2E3457}" sibTransId="{78682336-5C23-4E24-BC80-1D256B437378}"/>
    <dgm:cxn modelId="{3CD488FD-5E7A-45BB-ABA0-72162CD7DA8B}" srcId="{48857A64-F3A3-43BF-88D1-5C5872752ABC}" destId="{2D127BD6-5F16-403B-A6F2-8C21C12EB264}" srcOrd="0" destOrd="0" parTransId="{03F47CD5-4644-4E4F-A852-6B003DA88B44}" sibTransId="{6D207747-1BB4-4DBD-AEFD-1DEC0792A683}"/>
    <dgm:cxn modelId="{55C59A26-E191-4D5E-A5D6-4F1F40362DF3}" type="presParOf" srcId="{8E7251A6-A503-4202-B9C4-401CE812D124}" destId="{E43B1847-5913-4930-B9CF-A8F60A52790E}" srcOrd="0" destOrd="0" presId="urn:microsoft.com/office/officeart/2005/8/layout/chevron2"/>
    <dgm:cxn modelId="{9D782BDF-72B4-4EFA-975D-2081BDE73DDD}" type="presParOf" srcId="{E43B1847-5913-4930-B9CF-A8F60A52790E}" destId="{EDC920CC-23AA-42FC-B4BA-0CC9AAD6D7C4}" srcOrd="0" destOrd="0" presId="urn:microsoft.com/office/officeart/2005/8/layout/chevron2"/>
    <dgm:cxn modelId="{12778D66-038D-461F-9F1F-984E9FC590E5}" type="presParOf" srcId="{E43B1847-5913-4930-B9CF-A8F60A52790E}" destId="{20695BA5-9A1B-4BA3-9513-100452D578C0}" srcOrd="1" destOrd="0" presId="urn:microsoft.com/office/officeart/2005/8/layout/chevron2"/>
    <dgm:cxn modelId="{7E6C97E3-92E5-4077-A1B8-9A7BE2FB6616}" type="presParOf" srcId="{8E7251A6-A503-4202-B9C4-401CE812D124}" destId="{C025B691-62E5-4DF0-8CCC-7182B2B6B316}" srcOrd="1" destOrd="0" presId="urn:microsoft.com/office/officeart/2005/8/layout/chevron2"/>
    <dgm:cxn modelId="{3F349C6A-199D-40AC-81A7-DACA9FBE8624}" type="presParOf" srcId="{8E7251A6-A503-4202-B9C4-401CE812D124}" destId="{815ADF9E-75AA-481F-B01A-1F03166C238F}" srcOrd="2" destOrd="0" presId="urn:microsoft.com/office/officeart/2005/8/layout/chevron2"/>
    <dgm:cxn modelId="{DAFD43C4-BA2E-4BBB-B689-A289CA9040F3}" type="presParOf" srcId="{815ADF9E-75AA-481F-B01A-1F03166C238F}" destId="{866ABE93-3261-4E0A-8A45-FEF0E2976850}" srcOrd="0" destOrd="0" presId="urn:microsoft.com/office/officeart/2005/8/layout/chevron2"/>
    <dgm:cxn modelId="{759BFC57-F22B-4BD7-AA0F-3A2FB7ADA56B}" type="presParOf" srcId="{815ADF9E-75AA-481F-B01A-1F03166C238F}" destId="{6FF06796-D84D-442B-AF41-D11BCA1D474A}" srcOrd="1" destOrd="0" presId="urn:microsoft.com/office/officeart/2005/8/layout/chevron2"/>
    <dgm:cxn modelId="{7BF01EB5-F366-45FD-9C01-42965613716D}" type="presParOf" srcId="{8E7251A6-A503-4202-B9C4-401CE812D124}" destId="{8F2BEACC-0FB0-4D96-9988-D8A89B800BE7}" srcOrd="3" destOrd="0" presId="urn:microsoft.com/office/officeart/2005/8/layout/chevron2"/>
    <dgm:cxn modelId="{D4286B68-5F58-4A7B-91C6-B7803DFB4878}" type="presParOf" srcId="{8E7251A6-A503-4202-B9C4-401CE812D124}" destId="{15D901F2-FED4-4356-9558-BDB6FB440282}" srcOrd="4" destOrd="0" presId="urn:microsoft.com/office/officeart/2005/8/layout/chevron2"/>
    <dgm:cxn modelId="{B34C62FB-3C22-436E-8B63-25D7956C0A36}" type="presParOf" srcId="{15D901F2-FED4-4356-9558-BDB6FB440282}" destId="{181CD808-B0DA-469E-9D23-2D974F9343FD}" srcOrd="0" destOrd="0" presId="urn:microsoft.com/office/officeart/2005/8/layout/chevron2"/>
    <dgm:cxn modelId="{7ECE817C-3098-492E-BB8F-160E0D18FC82}" type="presParOf" srcId="{15D901F2-FED4-4356-9558-BDB6FB440282}" destId="{F89E6AC3-1FD6-4626-962C-49A9FA7391E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920CC-23AA-42FC-B4BA-0CC9AAD6D7C4}">
      <dsp:nvSpPr>
        <dsp:cNvPr id="0" name=""/>
        <dsp:cNvSpPr/>
      </dsp:nvSpPr>
      <dsp:spPr>
        <a:xfrm rot="5400000">
          <a:off x="28871" y="65493"/>
          <a:ext cx="1362120" cy="123643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/>
            <a:t>Indicadores</a:t>
          </a:r>
        </a:p>
      </dsp:txBody>
      <dsp:txXfrm rot="-5400000">
        <a:off x="91716" y="620863"/>
        <a:ext cx="1236430" cy="125690"/>
      </dsp:txXfrm>
    </dsp:sp>
    <dsp:sp modelId="{20695BA5-9A1B-4BA3-9513-100452D578C0}">
      <dsp:nvSpPr>
        <dsp:cNvPr id="0" name=""/>
        <dsp:cNvSpPr/>
      </dsp:nvSpPr>
      <dsp:spPr>
        <a:xfrm rot="5400000">
          <a:off x="5866727" y="-4261194"/>
          <a:ext cx="885843" cy="95264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b="1" i="0" u="none" kern="1200" dirty="0"/>
            <a:t>642 </a:t>
          </a:r>
          <a:r>
            <a:rPr lang="es-CO" sz="1600" b="0" i="0" u="none" kern="1200" dirty="0"/>
            <a:t>planes de reparación colectiva </a:t>
          </a:r>
          <a:r>
            <a:rPr lang="es-CO" sz="1600" b="1" i="0" u="none" kern="1200" dirty="0"/>
            <a:t>formulados</a:t>
          </a:r>
          <a:r>
            <a:rPr lang="es-CO" sz="1600" b="0" i="0" u="none" kern="1200" dirty="0"/>
            <a:t> y concertados con los sujetos.</a:t>
          </a:r>
          <a:endParaRPr lang="es-C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b="1" i="0" u="none" kern="1200" dirty="0"/>
            <a:t>300</a:t>
          </a:r>
          <a:r>
            <a:rPr lang="es-CO" sz="1600" b="0" i="0" u="none" kern="1200" dirty="0"/>
            <a:t> planes de reparación colectiva en </a:t>
          </a:r>
          <a:r>
            <a:rPr lang="es-CO" sz="1600" b="1" i="0" u="none" kern="1200" dirty="0"/>
            <a:t>implementación</a:t>
          </a:r>
          <a:r>
            <a:rPr lang="es-CO" sz="3600" b="0" i="0" u="none" kern="1200" dirty="0"/>
            <a:t>.</a:t>
          </a:r>
          <a:endParaRPr lang="es-CO" sz="1600" kern="1200" dirty="0"/>
        </a:p>
      </dsp:txBody>
      <dsp:txXfrm rot="-5400000">
        <a:off x="1546412" y="102364"/>
        <a:ext cx="9483231" cy="799357"/>
      </dsp:txXfrm>
    </dsp:sp>
    <dsp:sp modelId="{866ABE93-3261-4E0A-8A45-FEF0E2976850}">
      <dsp:nvSpPr>
        <dsp:cNvPr id="0" name=""/>
        <dsp:cNvSpPr/>
      </dsp:nvSpPr>
      <dsp:spPr>
        <a:xfrm rot="5400000">
          <a:off x="62667" y="1219026"/>
          <a:ext cx="1362120" cy="1284743"/>
        </a:xfrm>
        <a:prstGeom prst="chevr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/>
            <a:t>Bases</a:t>
          </a:r>
        </a:p>
      </dsp:txBody>
      <dsp:txXfrm rot="-5400000">
        <a:off x="101356" y="1822710"/>
        <a:ext cx="1284743" cy="77377"/>
      </dsp:txXfrm>
    </dsp:sp>
    <dsp:sp modelId="{6FF06796-D84D-442B-AF41-D11BCA1D474A}">
      <dsp:nvSpPr>
        <dsp:cNvPr id="0" name=""/>
        <dsp:cNvSpPr/>
      </dsp:nvSpPr>
      <dsp:spPr>
        <a:xfrm rot="5400000">
          <a:off x="5868648" y="-3088556"/>
          <a:ext cx="885378" cy="94411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b="1" i="0" u="none" kern="1200" dirty="0"/>
            <a:t>Formulación, implementación y </a:t>
          </a:r>
          <a:r>
            <a:rPr lang="es-CO" sz="1600" b="1" i="0" u="none" kern="1200" dirty="0">
              <a:solidFill>
                <a:srgbClr val="FF0000"/>
              </a:solidFill>
            </a:rPr>
            <a:t>cierre</a:t>
          </a:r>
          <a:r>
            <a:rPr lang="es-CO" sz="1600" b="1" i="0" u="none" kern="1200" dirty="0"/>
            <a:t> de los PIRC</a:t>
          </a:r>
          <a:r>
            <a:rPr lang="es-CO" sz="1600" b="0" i="0" u="none" kern="1200" dirty="0"/>
            <a:t>, incluyendo la reparación simbólica y articulación de estos con los Planes de Acción para la Transformación Regional (PATR). </a:t>
          </a:r>
          <a:endParaRPr lang="es-CO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b="1" i="0" u="none" kern="1200" dirty="0"/>
            <a:t>Formulación e implementación de los PIRC.</a:t>
          </a:r>
          <a:endParaRPr lang="es-CO" sz="1600" b="1" kern="1200" dirty="0"/>
        </a:p>
      </dsp:txBody>
      <dsp:txXfrm rot="-5400000">
        <a:off x="1590749" y="1232564"/>
        <a:ext cx="9397956" cy="798936"/>
      </dsp:txXfrm>
    </dsp:sp>
    <dsp:sp modelId="{181CD808-B0DA-469E-9D23-2D974F9343FD}">
      <dsp:nvSpPr>
        <dsp:cNvPr id="0" name=""/>
        <dsp:cNvSpPr/>
      </dsp:nvSpPr>
      <dsp:spPr>
        <a:xfrm rot="5400000">
          <a:off x="88764" y="3015224"/>
          <a:ext cx="1362120" cy="1254632"/>
        </a:xfrm>
        <a:prstGeom prst="chevr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/>
            <a:t>Consulta Previa</a:t>
          </a:r>
        </a:p>
      </dsp:txBody>
      <dsp:txXfrm rot="-5400000">
        <a:off x="142508" y="3588796"/>
        <a:ext cx="1254632" cy="107488"/>
      </dsp:txXfrm>
    </dsp:sp>
    <dsp:sp modelId="{F89E6AC3-1FD6-4626-962C-49A9FA7391E8}">
      <dsp:nvSpPr>
        <dsp:cNvPr id="0" name=""/>
        <dsp:cNvSpPr/>
      </dsp:nvSpPr>
      <dsp:spPr>
        <a:xfrm rot="5400000">
          <a:off x="5146888" y="-1236214"/>
          <a:ext cx="2549464" cy="97323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100% </a:t>
          </a:r>
          <a:r>
            <a:rPr lang="es-CO" sz="1200" b="0" i="0" u="none" kern="1200" dirty="0"/>
            <a:t>formulación y 100% de implementación de PIRC y Plan de Reubicación y Retorno para el pueblo indígena Nukak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21</a:t>
          </a:r>
          <a:r>
            <a:rPr lang="es-CO" sz="1200" b="0" i="0" u="none" kern="1200" dirty="0"/>
            <a:t> Sujetos de reparación colectiva con PIRC implementados en la Amazonía colombiana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30</a:t>
          </a:r>
          <a:r>
            <a:rPr lang="es-CO" sz="1200" b="0" i="0" u="none" kern="1200" dirty="0"/>
            <a:t> Sujetos de reparación colectiva con PIRC protocolizados en la Amazonía colombiana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249</a:t>
          </a:r>
          <a:r>
            <a:rPr lang="es-CO" sz="1200" b="0" i="0" u="none" kern="1200" dirty="0"/>
            <a:t> sujetos de reparación colectiva de pueblos indígenas víctimas del conflicto armado con PIRC protocolizados.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31</a:t>
          </a:r>
          <a:r>
            <a:rPr lang="es-CO" sz="1200" b="0" i="0" u="none" kern="1200" dirty="0"/>
            <a:t> sujetos de reparación colectiva de pueblos indígenas víctimas del conflicto armado con PIRC  implementados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100%</a:t>
          </a:r>
          <a:r>
            <a:rPr lang="es-CO" sz="1200" b="0" i="0" u="none" kern="1200" dirty="0"/>
            <a:t> de avance en la medida de lotes en propiedad para las casas culturales.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100%</a:t>
          </a:r>
          <a:r>
            <a:rPr lang="es-CO" sz="1200" b="0" i="0" u="none" kern="1200" dirty="0"/>
            <a:t> de avance en la implementación de las acciones en el marco del PIRC. 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189</a:t>
          </a:r>
          <a:r>
            <a:rPr lang="es-CO" sz="1200" b="0" i="0" u="none" kern="1200" dirty="0"/>
            <a:t> de sujetos de reparación colectiva de comunidades negras, afrocolombianas, raizales y palenqueras víctimas del conflicto armado con PIRC protocolizados.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40</a:t>
          </a:r>
          <a:r>
            <a:rPr lang="es-CO" sz="1200" b="0" i="0" u="none" kern="1200" dirty="0"/>
            <a:t> sujetos de reparación colectiva de comunidades negras, afrocolombianas, raizales y palenqueras  del conflicto armado con PIRC indemnizados.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200" b="1" i="0" u="none" kern="1200" dirty="0"/>
            <a:t>29</a:t>
          </a:r>
          <a:r>
            <a:rPr lang="es-CO" sz="1200" b="0" i="0" u="none" kern="1200" dirty="0"/>
            <a:t> sujetos de reparación colectiva de comunidades negras, afrocolombianas, raizales y palenqueras víctimas del conflicto armado con PIRC  implementados</a:t>
          </a:r>
          <a:endParaRPr lang="es-CO" sz="1200" kern="1200" dirty="0"/>
        </a:p>
      </dsp:txBody>
      <dsp:txXfrm rot="-5400000">
        <a:off x="1555469" y="2479660"/>
        <a:ext cx="9607848" cy="2300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F2BF4-1351-6531-8289-1DC0D12F3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2CE2A0-CD85-DCEE-B1D4-E2F0C9717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CDBFBE-89F8-24C4-603B-7B316998C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7C8ECB-86FE-BE1D-2528-273570BAA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AB76CC-468A-EF31-A285-76E634D8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2594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5DE24-A47F-D150-13D6-C4FE515E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DD6C3B-79B0-EB39-7067-F7B28687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7509CC-0E8C-890A-8B41-18BC9C864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2F8E3F-135E-5554-5986-A75FA87A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B3F2CE-84FE-D1B7-6CA3-ADBD692CC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684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932DD-74F3-DA0E-08DA-05F872DFC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CF0CAA-D2C4-FB96-7DE3-AB71513DE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633431-1818-93D5-03F0-B618A2A0B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E11B89-2586-9088-19C9-91767135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3930AD-0FE7-2B5C-0F1A-782E9F522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60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F41A6-D063-DD97-CC1B-93ABD550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33E5EC-FBB8-6D8F-6EC3-203BD75AF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2FB0FC-843F-1CA0-5C23-9993462DB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ECC063-90D6-B448-E835-842C96B94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26E213-B62C-96B5-60F8-8AE2F2474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FE5FBF-FDA4-A865-71A2-C62A5B9E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23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A4748-4F72-97AD-AB82-D13EBDA7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6A0E92-E689-07B9-8975-816DBCE81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0527BC-7E91-13EA-EEEC-6AC44F539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D6DB8D3-8BBE-E437-974A-B9BED13250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7360AB9-EE07-3E8F-2E37-A24001A2F0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6E2D2A9-1053-D64B-D191-249E21E2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01F5898-20AF-CF2D-88FF-E7C3E527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A37F1DF-8FE2-0963-2476-BBBADDA0C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9810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2C86C3-4347-8E15-67A9-F0251EE48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18231A7-A1F0-CE0B-A463-06B5A9A2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976DE2-A1BF-9A48-C240-AC4909BE9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53A9FC-6226-B746-967C-A31CF2187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5380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C1AC742-8A56-AF2E-7961-B7747D346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4059D5-9ACA-4989-E9FF-5B672EA8E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6F743E-8936-84F3-41D4-44BB24FF2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1488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44A156-DB5D-469A-6B19-4DCD1FEE4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EA3AC8-F538-C99D-940E-8B3DEEAF6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03484F-08A0-BDB1-4C79-4642513FC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F5D91B-442F-A8FC-F106-91BC9BD6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C60D03-30E4-E1C7-CD1B-A0E1B92F3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204E5A-0CEF-1BA4-7AEF-4B91DD99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3908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372D04-A841-61A2-BF54-9468800CF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B331635-708B-9CEA-DC06-5DE7AF1D59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316DB7-5875-F37D-56F3-6BC0B6404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A57ECB-5ADC-DEA4-B7FC-3087074D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E3DEFA-2D5B-5FA1-7720-5D090F63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A95CC6-2655-8D45-9649-74C9BF0AD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6823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8D3C4-502E-6513-3DBB-1E9C5E909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931089-781B-2A29-C420-820BDB55D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100AFF-EE31-F4D2-50A7-1CF79DF84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BCAEC0-A0E4-3747-1588-321426A72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421836-6BFF-BC5F-12D4-76CF1CBA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6704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85A17B-3F8D-7E85-9CB3-497A0720A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775EC8-69B8-6E39-5300-6E7CB284F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D2447A-913B-2947-1FE4-61A64F4F9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C45C6B-78A5-CFE6-6438-D8FA58C01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167BEA-6539-8487-B64A-2DC1216B6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2852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943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F46AEA-AB4C-8B8F-FBA5-0195B210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68A4BA-43F9-B2D6-23E7-01E51AA91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3A23BA-877C-39CE-1BCB-F14872473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3070F-B762-4AA6-9331-E6BAFA84A8DC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2EA33B-5439-91E3-0697-B229C78DC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6AB42F-5D43-E3EA-90A6-73AE08EEA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D8164-47B3-40CB-B57E-6AEE6BC5AD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664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F302A-885D-93E9-8A01-E44DEC6283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695EA1-2458-BF18-9DBF-17B6B6C211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81D83D-DC0B-975D-3E7C-F8E7A7BB57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71" t="14574" r="20640" b="5426"/>
          <a:stretch/>
        </p:blipFill>
        <p:spPr>
          <a:xfrm>
            <a:off x="0" y="26580"/>
            <a:ext cx="12191999" cy="683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3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EC9FEB8-663D-4462-B132-16D6A5E964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83" t="16124" r="21076" b="5270"/>
          <a:stretch/>
        </p:blipFill>
        <p:spPr>
          <a:xfrm>
            <a:off x="0" y="0"/>
            <a:ext cx="11780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20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B89B34-B4FF-AA78-9E78-DDAF8DB4B4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8" t="13644" r="20901" b="651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0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E430CA-C4E9-05CC-7F27-EBAE261706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23" t="14885" r="20989" b="480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1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BEBFCB-323C-B315-43C9-F2CC24D4C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12" t="14729" r="13313" b="3721"/>
          <a:stretch/>
        </p:blipFill>
        <p:spPr>
          <a:xfrm>
            <a:off x="1403498" y="1010093"/>
            <a:ext cx="9165265" cy="559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28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6B674299-DC37-1C3F-C479-814AF13715FB}"/>
              </a:ext>
            </a:extLst>
          </p:cNvPr>
          <p:cNvGraphicFramePr>
            <a:graphicFrameLocks noGrp="1"/>
          </p:cNvGraphicFramePr>
          <p:nvPr/>
        </p:nvGraphicFramePr>
        <p:xfrm>
          <a:off x="1605516" y="719666"/>
          <a:ext cx="8554484" cy="5456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1312">
                  <a:extLst>
                    <a:ext uri="{9D8B030D-6E8A-4147-A177-3AD203B41FA5}">
                      <a16:colId xmlns:a16="http://schemas.microsoft.com/office/drawing/2014/main" val="86750236"/>
                    </a:ext>
                  </a:extLst>
                </a:gridCol>
                <a:gridCol w="2313172">
                  <a:extLst>
                    <a:ext uri="{9D8B030D-6E8A-4147-A177-3AD203B41FA5}">
                      <a16:colId xmlns:a16="http://schemas.microsoft.com/office/drawing/2014/main" val="3264162793"/>
                    </a:ext>
                  </a:extLst>
                </a:gridCol>
              </a:tblGrid>
              <a:tr h="481669">
                <a:tc>
                  <a:txBody>
                    <a:bodyPr/>
                    <a:lstStyle/>
                    <a:p>
                      <a:r>
                        <a:rPr lang="es-ES" dirty="0"/>
                        <a:t>CRITERIOS DE CERTIFICACION TERRITORIAL UARIV-EETT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No. de Criterios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935890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r>
                        <a:rPr lang="es-ES" dirty="0"/>
                        <a:t>COMPONENTE DE PREVENCION Y PROTECCION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10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30562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r>
                        <a:rPr lang="es-ES" dirty="0"/>
                        <a:t>COMPONENTE ASISTENCIA Y ATENCION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25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387720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r>
                        <a:rPr lang="es-ES" dirty="0"/>
                        <a:t>COMPONENTE REPARACION INTEGRAL-REPARACION COLECTIVA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00106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COMPONENTE REPARACION INTEGRAL-REPARACION INDIVIDUAL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6941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COMPONENTE REPARACION INTEGRAL-RETORNO Y REUBICACIONES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8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237299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COMPONENTE REPARACION INTEGRAL-RESTITUCIÓN DE TIERRAS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858100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r>
                        <a:rPr lang="es-ES" dirty="0"/>
                        <a:t>FORTALECIMIENTO INSTITUCIONAL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8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609059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r>
                        <a:rPr lang="es-ES" dirty="0"/>
                        <a:t>PARTICIPACION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7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70898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r>
                        <a:rPr lang="es-ES" dirty="0"/>
                        <a:t>SISTEMAS DE INFORMACION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8456"/>
                  </a:ext>
                </a:extLst>
              </a:tr>
              <a:tr h="481669">
                <a:tc>
                  <a:txBody>
                    <a:bodyPr/>
                    <a:lstStyle/>
                    <a:p>
                      <a:r>
                        <a:rPr lang="es-ES" dirty="0"/>
                        <a:t>OTROS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751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15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7CBFBD-8DB1-960E-17B4-75F559C390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48" t="14729" r="67994" b="7132"/>
          <a:stretch/>
        </p:blipFill>
        <p:spPr>
          <a:xfrm>
            <a:off x="1360966" y="1068571"/>
            <a:ext cx="2445489" cy="53588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45CE99-F6B6-2DE6-4D5B-886DA21B95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14" t="14729" r="61366" b="51891"/>
          <a:stretch/>
        </p:blipFill>
        <p:spPr>
          <a:xfrm>
            <a:off x="4300871" y="991485"/>
            <a:ext cx="3115339" cy="53588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678468F-A5C5-EC23-4AA2-6DA71C3C2E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14" t="47137" r="61366" b="8216"/>
          <a:stretch/>
        </p:blipFill>
        <p:spPr>
          <a:xfrm>
            <a:off x="7910626" y="1068571"/>
            <a:ext cx="2817625" cy="528172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C83FFF8-F457-DB05-B011-DA7C00E6066A}"/>
              </a:ext>
            </a:extLst>
          </p:cNvPr>
          <p:cNvSpPr txBox="1"/>
          <p:nvPr/>
        </p:nvSpPr>
        <p:spPr>
          <a:xfrm>
            <a:off x="2934586" y="425302"/>
            <a:ext cx="6049926" cy="372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COMPONENTE DE PREVENCION Y PROTECCION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886104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61DB029-4B15-0941-4904-57B13448FF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48" t="43100" r="67820" b="11784"/>
          <a:stretch/>
        </p:blipFill>
        <p:spPr>
          <a:xfrm>
            <a:off x="723015" y="1488558"/>
            <a:ext cx="1637414" cy="45613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E48899-808C-5359-D84E-8B26CA9394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80" t="20465" r="65291" b="7132"/>
          <a:stretch/>
        </p:blipFill>
        <p:spPr>
          <a:xfrm>
            <a:off x="2429538" y="1403497"/>
            <a:ext cx="2137144" cy="46464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895B7C4-EA00-6E4F-06A1-16C501C41A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80" t="13334" r="65291" b="6357"/>
          <a:stretch/>
        </p:blipFill>
        <p:spPr>
          <a:xfrm>
            <a:off x="4619843" y="1483242"/>
            <a:ext cx="2137144" cy="456136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DF15111-4F80-EA44-07CA-41D554856C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00" t="15814" r="62587" b="14883"/>
          <a:stretch/>
        </p:blipFill>
        <p:spPr>
          <a:xfrm>
            <a:off x="6916473" y="1499191"/>
            <a:ext cx="1818167" cy="456136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19FA4DC-7179-1D3D-2E27-E89B679E72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535" t="17692" r="64936" b="23412"/>
          <a:stretch/>
        </p:blipFill>
        <p:spPr>
          <a:xfrm>
            <a:off x="8894127" y="1499191"/>
            <a:ext cx="2137144" cy="454541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E4B5FCD-D07D-4A2E-85B3-3D54E7BBABC0}"/>
              </a:ext>
            </a:extLst>
          </p:cNvPr>
          <p:cNvSpPr txBox="1"/>
          <p:nvPr/>
        </p:nvSpPr>
        <p:spPr>
          <a:xfrm>
            <a:off x="2870791" y="723014"/>
            <a:ext cx="6847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COMPONENTE DE ASISTENCIA Y ATENCIÓN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998313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5DE9E96-63F6-A2CE-17ED-EF6DA7295F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8" t="19070" r="8604" b="86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59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995953-6E5E-FE73-440E-2B2EE5E3E6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71" t="19070" r="8342" b="91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15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2D22C-0FBF-BA3B-E577-EDA92E7D1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700" y="436563"/>
            <a:ext cx="9144000" cy="896937"/>
          </a:xfrm>
        </p:spPr>
        <p:txBody>
          <a:bodyPr>
            <a:normAutofit/>
          </a:bodyPr>
          <a:lstStyle/>
          <a:p>
            <a:r>
              <a:rPr lang="es-CO" sz="4800" dirty="0"/>
              <a:t>REPARACIÓN - COLECTIVA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046C860-3B77-380C-7DC1-2A2A2DFBF813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419100" y="1435099"/>
          <a:ext cx="11353800" cy="4986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1933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B643CF8-14FA-0BE2-CF5A-CB033D5D2C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9" t="19380" r="7209" b="9302"/>
          <a:stretch/>
        </p:blipFill>
        <p:spPr>
          <a:xfrm>
            <a:off x="0" y="1"/>
            <a:ext cx="12192000" cy="67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7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861898A-973A-CF35-E297-0EB3C17319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92" t="18915" r="7296" b="9612"/>
          <a:stretch/>
        </p:blipFill>
        <p:spPr>
          <a:xfrm>
            <a:off x="1" y="0"/>
            <a:ext cx="12192000" cy="677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10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>
            <a:extLst>
              <a:ext uri="{FF2B5EF4-FFF2-40B4-BE49-F238E27FC236}">
                <a16:creationId xmlns:a16="http://schemas.microsoft.com/office/drawing/2014/main" id="{3B44B96D-C866-4758-8E60-4D0AD3530D9A}"/>
              </a:ext>
            </a:extLst>
          </p:cNvPr>
          <p:cNvSpPr txBox="1"/>
          <p:nvPr/>
        </p:nvSpPr>
        <p:spPr>
          <a:xfrm>
            <a:off x="1177771" y="650873"/>
            <a:ext cx="9836458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MX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Proyectos estratégicos para Norte de Santander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1B98F6C-9331-FDC0-108B-DA8812EB6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53" y="6049035"/>
            <a:ext cx="3030219" cy="510875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4" name="Grupo 37">
            <a:extLst>
              <a:ext uri="{FF2B5EF4-FFF2-40B4-BE49-F238E27FC236}">
                <a16:creationId xmlns:a16="http://schemas.microsoft.com/office/drawing/2014/main" id="{93E67033-4988-4376-B51C-96B465C54314}"/>
              </a:ext>
            </a:extLst>
          </p:cNvPr>
          <p:cNvGrpSpPr/>
          <p:nvPr/>
        </p:nvGrpSpPr>
        <p:grpSpPr>
          <a:xfrm>
            <a:off x="10141913" y="130848"/>
            <a:ext cx="1981369" cy="379515"/>
            <a:chOff x="261674" y="865447"/>
            <a:chExt cx="1917930" cy="301047"/>
          </a:xfrm>
        </p:grpSpPr>
        <p:grpSp>
          <p:nvGrpSpPr>
            <p:cNvPr id="6" name="Group 24">
              <a:extLst>
                <a:ext uri="{FF2B5EF4-FFF2-40B4-BE49-F238E27FC236}">
                  <a16:creationId xmlns:a16="http://schemas.microsoft.com/office/drawing/2014/main" id="{3BA93F9C-9C41-615E-ED6E-82F96A34F8B6}"/>
                </a:ext>
              </a:extLst>
            </p:cNvPr>
            <p:cNvGrpSpPr/>
            <p:nvPr/>
          </p:nvGrpSpPr>
          <p:grpSpPr>
            <a:xfrm>
              <a:off x="1263181" y="1141294"/>
              <a:ext cx="252000" cy="25200"/>
              <a:chOff x="2782857" y="2123079"/>
              <a:chExt cx="593786" cy="45719"/>
            </a:xfrm>
          </p:grpSpPr>
          <p:sp>
            <p:nvSpPr>
              <p:cNvPr id="13" name="Rectangle 27">
                <a:extLst>
                  <a:ext uri="{FF2B5EF4-FFF2-40B4-BE49-F238E27FC236}">
                    <a16:creationId xmlns:a16="http://schemas.microsoft.com/office/drawing/2014/main" id="{14219DD5-7411-3103-43D6-E9692B7E7764}"/>
                  </a:ext>
                </a:extLst>
              </p:cNvPr>
              <p:cNvSpPr/>
              <p:nvPr/>
            </p:nvSpPr>
            <p:spPr>
              <a:xfrm>
                <a:off x="2782857" y="2123079"/>
                <a:ext cx="201643" cy="45719"/>
              </a:xfrm>
              <a:prstGeom prst="rect">
                <a:avLst/>
              </a:prstGeom>
              <a:solidFill>
                <a:srgbClr val="FFB5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28">
                <a:extLst>
                  <a:ext uri="{FF2B5EF4-FFF2-40B4-BE49-F238E27FC236}">
                    <a16:creationId xmlns:a16="http://schemas.microsoft.com/office/drawing/2014/main" id="{DC03425B-918E-5B35-FE56-8417112B5665}"/>
                  </a:ext>
                </a:extLst>
              </p:cNvPr>
              <p:cNvSpPr/>
              <p:nvPr/>
            </p:nvSpPr>
            <p:spPr>
              <a:xfrm>
                <a:off x="2973357" y="2123079"/>
                <a:ext cx="201643" cy="45719"/>
              </a:xfrm>
              <a:prstGeom prst="rect">
                <a:avLst/>
              </a:prstGeom>
              <a:solidFill>
                <a:srgbClr val="154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29">
                <a:extLst>
                  <a:ext uri="{FF2B5EF4-FFF2-40B4-BE49-F238E27FC236}">
                    <a16:creationId xmlns:a16="http://schemas.microsoft.com/office/drawing/2014/main" id="{9B48D58F-CC39-A604-B993-1B9023CDC492}"/>
                  </a:ext>
                </a:extLst>
              </p:cNvPr>
              <p:cNvSpPr/>
              <p:nvPr/>
            </p:nvSpPr>
            <p:spPr>
              <a:xfrm>
                <a:off x="3175000" y="2123079"/>
                <a:ext cx="201643" cy="45719"/>
              </a:xfrm>
              <a:prstGeom prst="rect">
                <a:avLst/>
              </a:prstGeom>
              <a:solidFill>
                <a:srgbClr val="E4141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CuadroTexto 22">
              <a:extLst>
                <a:ext uri="{FF2B5EF4-FFF2-40B4-BE49-F238E27FC236}">
                  <a16:creationId xmlns:a16="http://schemas.microsoft.com/office/drawing/2014/main" id="{7D28C388-A534-A64F-F7A9-5F91BDD692B0}"/>
                </a:ext>
              </a:extLst>
            </p:cNvPr>
            <p:cNvSpPr txBox="1"/>
            <p:nvPr/>
          </p:nvSpPr>
          <p:spPr>
            <a:xfrm>
              <a:off x="261674" y="865447"/>
              <a:ext cx="1917930" cy="183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00" b="1" dirty="0">
                  <a:latin typeface="Montserrat" pitchFamily="2" charset="77"/>
                  <a:ea typeface="Work Sans SemiBold"/>
                  <a:cs typeface="Work Sans SemiBold"/>
                  <a:sym typeface="Work Sans SemiBold"/>
                </a:rPr>
                <a:t>UNIDAD PARA LAS VÍCTIMAS</a:t>
              </a:r>
              <a:endParaRPr lang="es-CO" sz="2000" b="1" dirty="0"/>
            </a:p>
          </p:txBody>
        </p:sp>
        <p:sp>
          <p:nvSpPr>
            <p:cNvPr id="12" name="CuadroTexto 36">
              <a:extLst>
                <a:ext uri="{FF2B5EF4-FFF2-40B4-BE49-F238E27FC236}">
                  <a16:creationId xmlns:a16="http://schemas.microsoft.com/office/drawing/2014/main" id="{ECD275EA-190D-353B-B07A-6B9FE39EE352}"/>
                </a:ext>
              </a:extLst>
            </p:cNvPr>
            <p:cNvSpPr txBox="1"/>
            <p:nvPr/>
          </p:nvSpPr>
          <p:spPr>
            <a:xfrm>
              <a:off x="261674" y="980147"/>
              <a:ext cx="1493929" cy="183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00" dirty="0">
                  <a:latin typeface="Montserrat" pitchFamily="2" charset="77"/>
                  <a:ea typeface="Work Sans SemiBold"/>
                  <a:cs typeface="Work Sans SemiBold"/>
                  <a:sym typeface="Work Sans SemiBold"/>
                </a:rPr>
                <a:t>Cambiamos para servir</a:t>
              </a:r>
              <a:endParaRPr lang="es-CO" sz="2000" dirty="0"/>
            </a:p>
          </p:txBody>
        </p:sp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B665DA76-9417-4845-99B7-6409DACF5F2E}"/>
              </a:ext>
            </a:extLst>
          </p:cNvPr>
          <p:cNvSpPr/>
          <p:nvPr/>
        </p:nvSpPr>
        <p:spPr>
          <a:xfrm>
            <a:off x="1389320" y="1524842"/>
            <a:ext cx="2353341" cy="105675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050" dirty="0"/>
              <a:t>Política de Drogas desde el Territorio. Implementación del nuevo paradigma sobre la política de drogas, con una focalización para la transformación territorial y productiva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176932C-FF5E-C83E-8ED6-DFB18AFE9AF4}"/>
              </a:ext>
            </a:extLst>
          </p:cNvPr>
          <p:cNvSpPr/>
          <p:nvPr/>
        </p:nvSpPr>
        <p:spPr>
          <a:xfrm>
            <a:off x="1389319" y="2956972"/>
            <a:ext cx="235334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/>
              <a:t>Revitalización de los centros históricos y bienes de interés cultural, para vincularlos al desarrollo turístico y a la memoria colectiva e histórica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E4FEF70D-61CE-1C14-EE88-B9D6B5003D86}"/>
              </a:ext>
            </a:extLst>
          </p:cNvPr>
          <p:cNvSpPr/>
          <p:nvPr/>
        </p:nvSpPr>
        <p:spPr>
          <a:xfrm>
            <a:off x="4029739" y="2930406"/>
            <a:ext cx="206626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Vía "La Gran Alianza"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8A566B0-E0B4-D53A-8A2D-FCCB038BAEDE}"/>
              </a:ext>
            </a:extLst>
          </p:cNvPr>
          <p:cNvSpPr/>
          <p:nvPr/>
        </p:nvSpPr>
        <p:spPr>
          <a:xfrm>
            <a:off x="4029739" y="1508214"/>
            <a:ext cx="206626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Intervención vía La Cabuya - </a:t>
            </a:r>
            <a:r>
              <a:rPr lang="es-CO" sz="1400" dirty="0" err="1"/>
              <a:t>Labateca</a:t>
            </a:r>
            <a:r>
              <a:rPr lang="es-CO" sz="1400" dirty="0"/>
              <a:t> - Toledo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B015DFD-2A2F-5026-BCCE-6382520CC618}"/>
              </a:ext>
            </a:extLst>
          </p:cNvPr>
          <p:cNvSpPr/>
          <p:nvPr/>
        </p:nvSpPr>
        <p:spPr>
          <a:xfrm>
            <a:off x="1389319" y="4329224"/>
            <a:ext cx="235334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/>
              <a:t>Mejoramiento y mantenimiento de la vía Puente Gómez, Salazar, Arboledas, </a:t>
            </a:r>
            <a:r>
              <a:rPr lang="es-CO" sz="1200" dirty="0" err="1"/>
              <a:t>Cucutilla</a:t>
            </a:r>
            <a:r>
              <a:rPr lang="es-CO" sz="1200" dirty="0"/>
              <a:t>, Altamira, Mantenimiento de la red terciaria Chinácota, </a:t>
            </a:r>
            <a:r>
              <a:rPr lang="es-CO" sz="1200" dirty="0" err="1"/>
              <a:t>Rangovalia</a:t>
            </a:r>
            <a:r>
              <a:rPr lang="es-CO" sz="1200" dirty="0"/>
              <a:t>, Toledo, </a:t>
            </a:r>
            <a:r>
              <a:rPr lang="es-CO" sz="1200" dirty="0" err="1"/>
              <a:t>Labateca</a:t>
            </a:r>
            <a:endParaRPr lang="es-CO" sz="1200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75395E7-CE0A-50A0-FAA5-753525CE42DD}"/>
              </a:ext>
            </a:extLst>
          </p:cNvPr>
          <p:cNvSpPr/>
          <p:nvPr/>
        </p:nvSpPr>
        <p:spPr>
          <a:xfrm>
            <a:off x="8736419" y="1524818"/>
            <a:ext cx="206626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Vía Cúcuta - Ocaña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1F90A4F-4F2A-92C0-9521-4A26F8BCD0AF}"/>
              </a:ext>
            </a:extLst>
          </p:cNvPr>
          <p:cNvSpPr/>
          <p:nvPr/>
        </p:nvSpPr>
        <p:spPr>
          <a:xfrm>
            <a:off x="4029739" y="4335994"/>
            <a:ext cx="206626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Construcción del nuevo centro de salud del municipio </a:t>
            </a:r>
            <a:r>
              <a:rPr lang="es-CO" sz="1400" dirty="0" err="1"/>
              <a:t>Labateca</a:t>
            </a:r>
            <a:endParaRPr lang="es-CO" sz="1400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E980BD20-7202-FDAF-2AB9-20EDC2EAF1A4}"/>
              </a:ext>
            </a:extLst>
          </p:cNvPr>
          <p:cNvSpPr/>
          <p:nvPr/>
        </p:nvSpPr>
        <p:spPr>
          <a:xfrm>
            <a:off x="6383079" y="1508214"/>
            <a:ext cx="2066261" cy="111641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/>
              <a:t>Anillo vial de Paz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D0876753-3B60-BDF1-2D5A-C333D4241919}"/>
              </a:ext>
            </a:extLst>
          </p:cNvPr>
          <p:cNvSpPr/>
          <p:nvPr/>
        </p:nvSpPr>
        <p:spPr>
          <a:xfrm>
            <a:off x="6383077" y="4319390"/>
            <a:ext cx="206626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Pavimentación de tramo contemplado entre Chinácota </a:t>
            </a:r>
            <a:r>
              <a:rPr lang="es-CO" sz="1400" dirty="0" err="1"/>
              <a:t>Ragonvalia</a:t>
            </a:r>
            <a:r>
              <a:rPr lang="es-CO" sz="1400" dirty="0"/>
              <a:t> (15 km)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25299B8F-5565-5A44-2C00-DD1C97C5FC68}"/>
              </a:ext>
            </a:extLst>
          </p:cNvPr>
          <p:cNvSpPr/>
          <p:nvPr/>
        </p:nvSpPr>
        <p:spPr>
          <a:xfrm>
            <a:off x="6383078" y="2930406"/>
            <a:ext cx="206626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dirty="0"/>
              <a:t>Ampliación de la infraestructura y la capacidad instalada de la E.S.E Hospital Emiro Quintero Cañizares de Ocaña para pasar hacia un tercer nivel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A8819222-4366-AE03-3C22-2ED3BA806E64}"/>
              </a:ext>
            </a:extLst>
          </p:cNvPr>
          <p:cNvSpPr/>
          <p:nvPr/>
        </p:nvSpPr>
        <p:spPr>
          <a:xfrm>
            <a:off x="8736419" y="4319390"/>
            <a:ext cx="2066261" cy="1116418"/>
          </a:xfrm>
          <a:prstGeom prst="rect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Mejoramiento y mantenimiento de la vía </a:t>
            </a:r>
            <a:r>
              <a:rPr lang="es-CO" sz="1400" dirty="0" err="1"/>
              <a:t>Labateca</a:t>
            </a:r>
            <a:r>
              <a:rPr lang="es-CO" sz="1400" dirty="0"/>
              <a:t>, </a:t>
            </a:r>
            <a:r>
              <a:rPr lang="es-CO" sz="1400" dirty="0" err="1"/>
              <a:t>Poterios</a:t>
            </a:r>
            <a:r>
              <a:rPr lang="es-CO" sz="1400" dirty="0"/>
              <a:t>, Valsa, La Unión, </a:t>
            </a:r>
            <a:r>
              <a:rPr lang="es-CO" sz="1400" dirty="0" err="1"/>
              <a:t>Morgua</a:t>
            </a:r>
            <a:r>
              <a:rPr lang="es-CO" sz="1400" dirty="0"/>
              <a:t> y </a:t>
            </a:r>
            <a:r>
              <a:rPr lang="es-CO" sz="1400" dirty="0" err="1"/>
              <a:t>Jose</a:t>
            </a:r>
            <a:endParaRPr lang="es-CO" sz="1400" dirty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0B96D576-B9BB-202A-2EB5-1FBD68A862D2}"/>
              </a:ext>
            </a:extLst>
          </p:cNvPr>
          <p:cNvSpPr/>
          <p:nvPr/>
        </p:nvSpPr>
        <p:spPr>
          <a:xfrm>
            <a:off x="8736419" y="2906414"/>
            <a:ext cx="2066261" cy="111641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dirty="0"/>
              <a:t>Construcción del Hospital de tercer nivel en el municipio de Ocaña</a:t>
            </a:r>
          </a:p>
        </p:txBody>
      </p:sp>
    </p:spTree>
    <p:extLst>
      <p:ext uri="{BB962C8B-B14F-4D97-AF65-F5344CB8AC3E}">
        <p14:creationId xmlns:p14="http://schemas.microsoft.com/office/powerpoint/2010/main" val="622219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963767A-4E6A-961C-2BB0-2F16CE9C26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34" t="14264" r="20814" b="589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83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F90ECA8-B8FE-B7AA-7881-7AECF4F2CA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84" t="14263" r="20989" b="49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68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DCAFADD-D243-8FAC-1CC6-B4BB138CC5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45" t="16434" r="20727" b="403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20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3C860DC-4605-C82B-DFDC-B5264A7CC1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83" t="13954" r="21076" b="5116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3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A97A00E-4BF2-F764-19B6-FA7C4ECA23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34" t="15505" r="20640" b="480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49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CE27C9-0ADE-EAE9-77C4-7E6F33BC93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09" t="16589" r="21076" b="44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62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95CAD0-407C-B811-6561-2BDF17EC2C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8" t="14109" r="20814" b="5427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99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E3C3B0-9747-07DC-D0E4-2E8F4EAAE2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09" t="14108" r="20989" b="1085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01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4068CC-42E2-FAA4-ABCC-37C3902CFF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46" t="13953" r="20814" b="10544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39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4FAECDF-2AFD-3971-BDE1-84DECF5BE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8" t="13799" r="20901" b="108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53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98ABF5-117F-FFCE-44F2-0ECFBA8136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84" t="14109" r="20727" b="1069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06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AAB7652-125D-6638-ACBA-D41769C7A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22" t="13953" r="20901" b="105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E1A0D14-15BF-AC80-4926-A91B2C3589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45" t="15194" r="20727" b="11008"/>
          <a:stretch/>
        </p:blipFill>
        <p:spPr>
          <a:xfrm>
            <a:off x="0" y="0"/>
            <a:ext cx="12191999" cy="676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15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D8E962E-7F26-3FB7-3281-85B4F0E3F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09" t="15039" r="20727" b="1938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94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FF83DE6-2F30-7D79-A8DF-6D6713A2C7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71" t="14573" r="20901" b="111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24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C626531-6B84-ABC8-C941-7CD87DBE28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84" t="14884" r="20901" b="1085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77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2581448-9A98-A0D6-ACFB-1202314E8D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84" t="13953" r="20989" b="111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26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B2CFE20-B2DE-995A-ADAB-6222E9FD45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22" t="13954" r="21076" b="1085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54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487</Words>
  <Application>Microsoft Office PowerPoint</Application>
  <PresentationFormat>Panorámica</PresentationFormat>
  <Paragraphs>56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REPARACIÓN - COLECTIVA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Judith Maldonado Mojica</dc:creator>
  <cp:lastModifiedBy>Judith Maldonado Mojica</cp:lastModifiedBy>
  <cp:revision>9</cp:revision>
  <dcterms:created xsi:type="dcterms:W3CDTF">2023-07-07T13:29:53Z</dcterms:created>
  <dcterms:modified xsi:type="dcterms:W3CDTF">2023-07-07T15:44:54Z</dcterms:modified>
</cp:coreProperties>
</file>